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Lst>
  <p:sldIdLst>
    <p:sldId id="260" r:id="rId2"/>
    <p:sldId id="296" r:id="rId3"/>
    <p:sldId id="262" r:id="rId4"/>
    <p:sldId id="263" r:id="rId5"/>
    <p:sldId id="264" r:id="rId6"/>
    <p:sldId id="265" r:id="rId7"/>
    <p:sldId id="266" r:id="rId8"/>
    <p:sldId id="267" r:id="rId9"/>
    <p:sldId id="268" r:id="rId10"/>
    <p:sldId id="269" r:id="rId11"/>
    <p:sldId id="270" r:id="rId12"/>
    <p:sldId id="271" r:id="rId13"/>
    <p:sldId id="272" r:id="rId14"/>
    <p:sldId id="273" r:id="rId15"/>
    <p:sldId id="295" r:id="rId16"/>
    <p:sldId id="274" r:id="rId17"/>
    <p:sldId id="275" r:id="rId18"/>
    <p:sldId id="282" r:id="rId19"/>
    <p:sldId id="277" r:id="rId20"/>
    <p:sldId id="278" r:id="rId21"/>
    <p:sldId id="286" r:id="rId22"/>
    <p:sldId id="297" r:id="rId23"/>
    <p:sldId id="287" r:id="rId24"/>
    <p:sldId id="288" r:id="rId25"/>
    <p:sldId id="291" r:id="rId26"/>
    <p:sldId id="281" r:id="rId27"/>
    <p:sldId id="283" r:id="rId28"/>
    <p:sldId id="289" r:id="rId29"/>
    <p:sldId id="284" r:id="rId30"/>
    <p:sldId id="298" r:id="rId31"/>
    <p:sldId id="285" r:id="rId32"/>
    <p:sldId id="290" r:id="rId33"/>
    <p:sldId id="292" r:id="rId34"/>
    <p:sldId id="299" r:id="rId35"/>
    <p:sldId id="293" r:id="rId36"/>
    <p:sldId id="294"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060" autoAdjust="0"/>
  </p:normalViewPr>
  <p:slideViewPr>
    <p:cSldViewPr>
      <p:cViewPr varScale="1">
        <p:scale>
          <a:sx n="64" d="100"/>
          <a:sy n="64" d="100"/>
        </p:scale>
        <p:origin x="-1470"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9FB02317-6A0C-44E6-A7B2-AB3B5AF568F2}" type="datetimeFigureOut">
              <a:rPr lang="en-US" smtClean="0"/>
              <a:t>6/29/2026</a:t>
            </a:fld>
            <a:endParaRPr 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28511C64-C86E-42B2-B6AA-591B09904130}" type="slidenum">
              <a:rPr lang="en-US" smtClean="0"/>
              <a:t>‹#›</a:t>
            </a:fld>
            <a:endParaRPr lang="en-US"/>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FB02317-6A0C-44E6-A7B2-AB3B5AF568F2}" type="datetimeFigureOut">
              <a:rPr lang="en-US" smtClean="0"/>
              <a:t>6/29/2026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511C64-C86E-42B2-B6AA-591B09904130}"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9FB02317-6A0C-44E6-A7B2-AB3B5AF568F2}" type="datetimeFigureOut">
              <a:rPr lang="en-US" smtClean="0"/>
              <a:t>6/29/2026</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28511C64-C86E-42B2-B6AA-591B09904130}" type="slidenum">
              <a:rPr lang="en-US" smtClean="0"/>
              <a:t>‹#›</a:t>
            </a:fld>
            <a:endParaRPr 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B02317-6A0C-44E6-A7B2-AB3B5AF568F2}" type="datetimeFigureOut">
              <a:rPr lang="en-US" smtClean="0"/>
              <a:t>6/29/2026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511C64-C86E-42B2-B6AA-591B09904130}"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B02317-6A0C-44E6-A7B2-AB3B5AF568F2}" type="datetimeFigureOut">
              <a:rPr lang="en-US" smtClean="0"/>
              <a:t>6/29/2026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511C64-C86E-42B2-B6AA-591B09904130}"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FB02317-6A0C-44E6-A7B2-AB3B5AF568F2}" type="datetimeFigureOut">
              <a:rPr lang="en-US" smtClean="0"/>
              <a:t>6/29/2026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511C64-C86E-42B2-B6AA-591B09904130}" type="slidenum">
              <a:rPr lang="en-US" smtClean="0"/>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9FB02317-6A0C-44E6-A7B2-AB3B5AF568F2}" type="datetimeFigureOut">
              <a:rPr lang="en-US" smtClean="0"/>
              <a:t>6/29/2026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511C64-C86E-42B2-B6AA-591B0990413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B02317-6A0C-44E6-A7B2-AB3B5AF568F2}" type="datetimeFigureOut">
              <a:rPr lang="en-US" smtClean="0"/>
              <a:t>6/29/2026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28511C64-C86E-42B2-B6AA-591B09904130}" type="slidenum">
              <a:rPr lang="en-US" smtClean="0"/>
              <a:t>‹#›</a:t>
            </a:fld>
            <a:endParaRPr lang="en-US"/>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B02317-6A0C-44E6-A7B2-AB3B5AF568F2}" type="datetimeFigureOut">
              <a:rPr lang="en-US" smtClean="0"/>
              <a:t>6/29/2026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511C64-C86E-42B2-B6AA-591B09904130}" type="slidenum">
              <a:rPr lang="en-US" smtClean="0"/>
              <a:t>‹#›</a:t>
            </a:fld>
            <a:endParaRPr lang="en-US"/>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B02317-6A0C-44E6-A7B2-AB3B5AF568F2}" type="datetimeFigureOut">
              <a:rPr lang="en-US" smtClean="0"/>
              <a:t>6/29/2026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511C64-C86E-42B2-B6AA-591B0990413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FB02317-6A0C-44E6-A7B2-AB3B5AF568F2}" type="datetimeFigureOut">
              <a:rPr lang="en-US" smtClean="0"/>
              <a:t>6/29/2026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28511C64-C86E-42B2-B6AA-591B0990413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9FB02317-6A0C-44E6-A7B2-AB3B5AF568F2}" type="datetimeFigureOut">
              <a:rPr lang="en-US" smtClean="0"/>
              <a:t>6/29/2026</a:t>
            </a:fld>
            <a:endParaRPr lang="en-US"/>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n-US"/>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28511C64-C86E-42B2-B6AA-591B0990413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2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457200"/>
            <a:ext cx="1438275" cy="1408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658018"/>
            <a:ext cx="1103313"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948813" y="2457271"/>
            <a:ext cx="7172156" cy="830997"/>
          </a:xfrm>
          <a:prstGeom prst="rect">
            <a:avLst/>
          </a:prstGeom>
        </p:spPr>
        <p:txBody>
          <a:bodyPr wrap="none">
            <a:spAutoFit/>
          </a:bodyPr>
          <a:lstStyle/>
          <a:p>
            <a:r>
              <a:rPr lang="en-US" sz="4800" dirty="0" smtClean="0">
                <a:latin typeface="Aharoni" panose="02010803020104030203" pitchFamily="2" charset="-79"/>
                <a:cs typeface="Aharoni" panose="02010803020104030203" pitchFamily="2" charset="-79"/>
              </a:rPr>
              <a:t>Clinical Problem Solving</a:t>
            </a:r>
            <a:endParaRPr lang="en-US" sz="4800" dirty="0">
              <a:latin typeface="Aharoni" panose="02010803020104030203" pitchFamily="2" charset="-79"/>
              <a:cs typeface="Aharoni" panose="02010803020104030203" pitchFamily="2" charset="-79"/>
            </a:endParaRPr>
          </a:p>
        </p:txBody>
      </p:sp>
      <p:sp>
        <p:nvSpPr>
          <p:cNvPr id="5" name="Rectangle 4"/>
          <p:cNvSpPr/>
          <p:nvPr/>
        </p:nvSpPr>
        <p:spPr>
          <a:xfrm>
            <a:off x="1176337" y="4191000"/>
            <a:ext cx="4572000" cy="1446550"/>
          </a:xfrm>
          <a:prstGeom prst="rect">
            <a:avLst/>
          </a:prstGeom>
        </p:spPr>
        <p:txBody>
          <a:bodyPr>
            <a:spAutoFit/>
          </a:bodyPr>
          <a:lstStyle/>
          <a:p>
            <a:r>
              <a:rPr lang="en-US" sz="3200" dirty="0" err="1" smtClean="0">
                <a:latin typeface="+mj-lt"/>
              </a:rPr>
              <a:t>Fateme</a:t>
            </a:r>
            <a:r>
              <a:rPr lang="en-US" sz="3200" dirty="0" smtClean="0">
                <a:latin typeface="+mj-lt"/>
              </a:rPr>
              <a:t> </a:t>
            </a:r>
            <a:r>
              <a:rPr lang="en-US" sz="3200" dirty="0" err="1" smtClean="0">
                <a:latin typeface="+mj-lt"/>
              </a:rPr>
              <a:t>Azizi</a:t>
            </a:r>
            <a:r>
              <a:rPr lang="en-US" sz="2800" dirty="0" smtClean="0">
                <a:latin typeface="+mj-lt"/>
              </a:rPr>
              <a:t>, MD</a:t>
            </a:r>
          </a:p>
          <a:p>
            <a:r>
              <a:rPr lang="en-US" sz="2800" dirty="0" smtClean="0">
                <a:latin typeface="+mj-lt"/>
              </a:rPr>
              <a:t>CARDIOLOGY RESIDENT</a:t>
            </a:r>
          </a:p>
          <a:p>
            <a:r>
              <a:rPr lang="en-US" sz="2800" dirty="0" smtClean="0">
                <a:latin typeface="+mj-lt"/>
              </a:rPr>
              <a:t>June 2026</a:t>
            </a:r>
            <a:endParaRPr lang="en-US" sz="2800" dirty="0">
              <a:latin typeface="+mj-lt"/>
            </a:endParaRPr>
          </a:p>
        </p:txBody>
      </p:sp>
    </p:spTree>
    <p:extLst>
      <p:ext uri="{BB962C8B-B14F-4D97-AF65-F5344CB8AC3E}">
        <p14:creationId xmlns:p14="http://schemas.microsoft.com/office/powerpoint/2010/main" val="34187160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1981200"/>
            <a:ext cx="2590800" cy="1828800"/>
          </a:xfrm>
        </p:spPr>
        <p:txBody>
          <a:bodyPr/>
          <a:lstStyle/>
          <a:p>
            <a:r>
              <a:rPr lang="en-US" sz="5400" dirty="0" smtClean="0"/>
              <a:t>Step 1</a:t>
            </a:r>
            <a:endParaRPr lang="en-US" sz="5400" dirty="0"/>
          </a:p>
        </p:txBody>
      </p:sp>
    </p:spTree>
    <p:extLst>
      <p:ext uri="{BB962C8B-B14F-4D97-AF65-F5344CB8AC3E}">
        <p14:creationId xmlns:p14="http://schemas.microsoft.com/office/powerpoint/2010/main" val="1680269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667000"/>
            <a:ext cx="8229600" cy="1981200"/>
          </a:xfrm>
        </p:spPr>
        <p:txBody>
          <a:bodyPr>
            <a:normAutofit/>
          </a:bodyPr>
          <a:lstStyle/>
          <a:p>
            <a:r>
              <a:rPr lang="en-US" sz="2400" smtClean="0">
                <a:latin typeface="+mj-lt"/>
                <a:cs typeface="Aharoni" panose="02010803020104030203" pitchFamily="2" charset="-79"/>
              </a:rPr>
              <a:t>75-year-old </a:t>
            </a:r>
            <a:r>
              <a:rPr lang="en-US" sz="2400" dirty="0" smtClean="0">
                <a:latin typeface="+mj-lt"/>
                <a:cs typeface="Aharoni" panose="02010803020104030203" pitchFamily="2" charset="-79"/>
              </a:rPr>
              <a:t>man</a:t>
            </a:r>
          </a:p>
          <a:p>
            <a:r>
              <a:rPr lang="en-US" sz="2400" dirty="0" smtClean="0">
                <a:latin typeface="+mj-lt"/>
                <a:cs typeface="Aharoni" panose="02010803020104030203" pitchFamily="2" charset="-79"/>
              </a:rPr>
              <a:t>Decreased level of consciousness</a:t>
            </a:r>
          </a:p>
          <a:p>
            <a:pPr marL="0" indent="0">
              <a:buNone/>
            </a:pPr>
            <a:endParaRPr lang="en-US" sz="2400" dirty="0">
              <a:latin typeface="+mj-lt"/>
              <a:cs typeface="Aharoni" panose="02010803020104030203" pitchFamily="2" charset="-79"/>
            </a:endParaRPr>
          </a:p>
        </p:txBody>
      </p:sp>
      <p:sp>
        <p:nvSpPr>
          <p:cNvPr id="2" name="Title 1"/>
          <p:cNvSpPr>
            <a:spLocks noGrp="1"/>
          </p:cNvSpPr>
          <p:nvPr>
            <p:ph type="title"/>
          </p:nvPr>
        </p:nvSpPr>
        <p:spPr/>
        <p:txBody>
          <a:bodyPr/>
          <a:lstStyle/>
          <a:p>
            <a:r>
              <a:rPr lang="en-US" dirty="0" smtClean="0">
                <a:latin typeface="Aharoni" panose="02010803020104030203" pitchFamily="2" charset="-79"/>
                <a:cs typeface="Aharoni" panose="02010803020104030203" pitchFamily="2" charset="-79"/>
              </a:rPr>
              <a:t>Chief Complaint</a:t>
            </a:r>
            <a:endParaRPr lang="en-US"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22296130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latin typeface="+mj-lt"/>
              </a:rPr>
              <a:t>A 75-year-old man with no known chronic medical illness was brought to the emergency department because of progressive decline in the level of consciousness over the preceding 2 days. According to his family, he gradually became unresponsive to verbal </a:t>
            </a:r>
            <a:r>
              <a:rPr lang="en-US" dirty="0" smtClean="0">
                <a:latin typeface="+mj-lt"/>
              </a:rPr>
              <a:t>stimuli.</a:t>
            </a:r>
          </a:p>
          <a:p>
            <a:endParaRPr lang="en-US" dirty="0">
              <a:latin typeface="+mj-lt"/>
            </a:endParaRPr>
          </a:p>
          <a:p>
            <a:r>
              <a:rPr lang="en-US" dirty="0" smtClean="0">
                <a:latin typeface="+mj-lt"/>
              </a:rPr>
              <a:t>Ten </a:t>
            </a:r>
            <a:r>
              <a:rPr lang="en-US" dirty="0" smtClean="0">
                <a:latin typeface="+mj-lt"/>
              </a:rPr>
              <a:t>days before admission, he had developed progressive generalized weakness and fatigue </a:t>
            </a:r>
          </a:p>
          <a:p>
            <a:pPr marL="45720" indent="0">
              <a:buNone/>
            </a:pPr>
            <a:endParaRPr lang="en-US" dirty="0" smtClean="0">
              <a:latin typeface="+mj-lt"/>
            </a:endParaRPr>
          </a:p>
          <a:p>
            <a:r>
              <a:rPr lang="en-US" dirty="0" smtClean="0">
                <a:latin typeface="+mj-lt"/>
              </a:rPr>
              <a:t>accompanied </a:t>
            </a:r>
            <a:r>
              <a:rPr lang="en-US" dirty="0" smtClean="0">
                <a:latin typeface="+mj-lt"/>
              </a:rPr>
              <a:t>by reduced appetite , decreased urine output , </a:t>
            </a:r>
            <a:r>
              <a:rPr lang="en-US" dirty="0" smtClean="0">
                <a:latin typeface="+mj-lt"/>
              </a:rPr>
              <a:t>intermittent productive cough, dyspnea, and occasional nausea and vomiting.</a:t>
            </a:r>
            <a:endParaRPr lang="en-US" dirty="0">
              <a:latin typeface="+mj-lt"/>
            </a:endParaRPr>
          </a:p>
        </p:txBody>
      </p:sp>
      <p:sp>
        <p:nvSpPr>
          <p:cNvPr id="2" name="Title 1"/>
          <p:cNvSpPr>
            <a:spLocks noGrp="1"/>
          </p:cNvSpPr>
          <p:nvPr>
            <p:ph type="title"/>
          </p:nvPr>
        </p:nvSpPr>
        <p:spPr/>
        <p:txBody>
          <a:bodyPr/>
          <a:lstStyle/>
          <a:p>
            <a:r>
              <a:rPr lang="en-US" dirty="0" smtClean="0">
                <a:latin typeface="Aharoni" panose="02010803020104030203" pitchFamily="2" charset="-79"/>
                <a:cs typeface="Aharoni" panose="02010803020104030203" pitchFamily="2" charset="-79"/>
              </a:rPr>
              <a:t>Present illness</a:t>
            </a:r>
            <a:endParaRPr lang="en-US"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31807265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400" dirty="0" smtClean="0">
                <a:latin typeface="+mj-lt"/>
              </a:rPr>
              <a:t>According to his family, there was no history of fever, chills, night sweats, chest pain, orthopnea, paroxysmal nocturnal dyspnea, or other urinary symptoms apart from decreased urine output.</a:t>
            </a:r>
          </a:p>
          <a:p>
            <a:pPr marL="45720" indent="0">
              <a:buNone/>
            </a:pPr>
            <a:endParaRPr lang="en-US" sz="2400" dirty="0" smtClean="0">
              <a:latin typeface="+mj-lt"/>
            </a:endParaRPr>
          </a:p>
          <a:p>
            <a:r>
              <a:rPr lang="en-US" sz="2400" dirty="0" smtClean="0">
                <a:latin typeface="+mj-lt"/>
              </a:rPr>
              <a:t>His symptoms had initially started approximately four months earlier following an episode of acute respiratory tract infection, after which he experienced persistent fatigue, anorexia, and an unintentional weight loss of approximately 10 kg. </a:t>
            </a:r>
            <a:endParaRPr lang="en-US" sz="2400" dirty="0">
              <a:latin typeface="+mj-lt"/>
            </a:endParaRPr>
          </a:p>
        </p:txBody>
      </p:sp>
      <p:sp>
        <p:nvSpPr>
          <p:cNvPr id="2" name="Title 1"/>
          <p:cNvSpPr>
            <a:spLocks noGrp="1"/>
          </p:cNvSpPr>
          <p:nvPr>
            <p:ph type="title"/>
          </p:nvPr>
        </p:nvSpPr>
        <p:spPr/>
        <p:txBody>
          <a:bodyPr/>
          <a:lstStyle/>
          <a:p>
            <a:r>
              <a:rPr lang="en-US" dirty="0" smtClean="0">
                <a:latin typeface="Aharoni" panose="02010803020104030203" pitchFamily="2" charset="-79"/>
                <a:cs typeface="Aharoni" panose="02010803020104030203" pitchFamily="2" charset="-79"/>
              </a:rPr>
              <a:t>Present illness</a:t>
            </a:r>
            <a:endParaRPr lang="en-US"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24174759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400" dirty="0" smtClean="0">
                <a:latin typeface="+mj-lt"/>
              </a:rPr>
              <a:t>He also had a history of intermittent constipation for several </a:t>
            </a:r>
            <a:r>
              <a:rPr lang="en-US" sz="2400" dirty="0" smtClean="0">
                <a:latin typeface="+mj-lt"/>
              </a:rPr>
              <a:t>years.</a:t>
            </a:r>
            <a:endParaRPr lang="en-US" sz="2400" dirty="0" smtClean="0">
              <a:latin typeface="+mj-lt"/>
            </a:endParaRPr>
          </a:p>
          <a:p>
            <a:pPr marL="45720" indent="0">
              <a:buNone/>
            </a:pPr>
            <a:endParaRPr lang="en-US" sz="2400" dirty="0" smtClean="0">
              <a:latin typeface="+mj-lt"/>
            </a:endParaRPr>
          </a:p>
          <a:p>
            <a:r>
              <a:rPr lang="en-US" sz="2400" dirty="0" smtClean="0">
                <a:latin typeface="+mj-lt"/>
              </a:rPr>
              <a:t>One month before the current admission, he was hospitalized because of generalized weakness and bilateral lower-extremity edema and was discharged after partial clinical improvement. Approximately two weeks later, he required rehospitalization because of recurrent symptoms. During that admission, he developed severe acute kidney injury requiring initiation of hemodialysis. </a:t>
            </a:r>
            <a:endParaRPr lang="en-US" sz="2400" dirty="0">
              <a:latin typeface="+mj-lt"/>
            </a:endParaRPr>
          </a:p>
        </p:txBody>
      </p:sp>
      <p:sp>
        <p:nvSpPr>
          <p:cNvPr id="2" name="Title 1"/>
          <p:cNvSpPr>
            <a:spLocks noGrp="1"/>
          </p:cNvSpPr>
          <p:nvPr>
            <p:ph type="title"/>
          </p:nvPr>
        </p:nvSpPr>
        <p:spPr/>
        <p:txBody>
          <a:bodyPr/>
          <a:lstStyle/>
          <a:p>
            <a:r>
              <a:rPr lang="en-US" dirty="0" smtClean="0">
                <a:latin typeface="Aharoni" panose="02010803020104030203" pitchFamily="2" charset="-79"/>
                <a:cs typeface="Aharoni" panose="02010803020104030203" pitchFamily="2" charset="-79"/>
              </a:rPr>
              <a:t>Present illness</a:t>
            </a:r>
            <a:endParaRPr lang="en-US"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21598461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400" dirty="0" smtClean="0"/>
              <a:t>Notably, his serum creatinine had been approximately 1 mg/</a:t>
            </a:r>
            <a:r>
              <a:rPr lang="en-US" sz="2400" dirty="0" err="1" smtClean="0"/>
              <a:t>dL</a:t>
            </a:r>
            <a:r>
              <a:rPr lang="en-US" sz="2400" dirty="0" smtClean="0"/>
              <a:t> two months before </a:t>
            </a:r>
          </a:p>
          <a:p>
            <a:pPr marL="45720" indent="0">
              <a:buNone/>
            </a:pPr>
            <a:endParaRPr lang="en-US" sz="2400" dirty="0" smtClean="0"/>
          </a:p>
          <a:p>
            <a:r>
              <a:rPr lang="en-US" sz="2400" dirty="0" smtClean="0"/>
              <a:t>the current illness. Following discharge, he continued outpatient hemodialysis. However, about one week later, his weakness and anorexia progressively worsened and were accompanied by impaired speech and progressive decline in the level of consciousness, prompting the current admission.</a:t>
            </a:r>
          </a:p>
          <a:p>
            <a:endParaRPr lang="en-US" sz="2400" dirty="0"/>
          </a:p>
        </p:txBody>
      </p:sp>
      <p:sp>
        <p:nvSpPr>
          <p:cNvPr id="2" name="Title 1"/>
          <p:cNvSpPr>
            <a:spLocks noGrp="1"/>
          </p:cNvSpPr>
          <p:nvPr>
            <p:ph type="title"/>
          </p:nvPr>
        </p:nvSpPr>
        <p:spPr/>
        <p:txBody>
          <a:bodyPr/>
          <a:lstStyle/>
          <a:p>
            <a:r>
              <a:rPr lang="en-US" dirty="0" smtClean="0">
                <a:latin typeface="Aharoni" panose="02010803020104030203" pitchFamily="2" charset="-79"/>
                <a:cs typeface="Aharoni" panose="02010803020104030203" pitchFamily="2" charset="-79"/>
              </a:rPr>
              <a:t>Present illness</a:t>
            </a:r>
            <a:endParaRPr lang="en-US"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31541246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057400"/>
            <a:ext cx="8407893" cy="4407408"/>
          </a:xfrm>
        </p:spPr>
        <p:txBody>
          <a:bodyPr/>
          <a:lstStyle/>
          <a:p>
            <a:pPr>
              <a:buFont typeface="Wingdings" panose="05000000000000000000" pitchFamily="2" charset="2"/>
              <a:buChar char="q"/>
            </a:pPr>
            <a:r>
              <a:rPr lang="en-US" sz="2400" dirty="0" smtClean="0">
                <a:latin typeface="+mj-lt"/>
              </a:rPr>
              <a:t>Past Medical History</a:t>
            </a:r>
            <a:r>
              <a:rPr lang="en-US" dirty="0" smtClean="0"/>
              <a:t>: </a:t>
            </a:r>
            <a:r>
              <a:rPr lang="en-US" dirty="0" smtClean="0">
                <a:latin typeface="+mj-lt"/>
              </a:rPr>
              <a:t>recent dialysis-dependent AKI , IHD?</a:t>
            </a:r>
          </a:p>
          <a:p>
            <a:pPr>
              <a:buFont typeface="Wingdings" panose="05000000000000000000" pitchFamily="2" charset="2"/>
              <a:buChar char="q"/>
            </a:pPr>
            <a:endParaRPr lang="en-US" dirty="0" smtClean="0"/>
          </a:p>
          <a:p>
            <a:pPr>
              <a:buFont typeface="Wingdings" panose="05000000000000000000" pitchFamily="2" charset="2"/>
              <a:buChar char="q"/>
            </a:pPr>
            <a:r>
              <a:rPr lang="en-US" sz="2400" dirty="0" smtClean="0"/>
              <a:t>Past Surgical History </a:t>
            </a:r>
            <a:r>
              <a:rPr lang="en-US" dirty="0" smtClean="0">
                <a:latin typeface="+mj-lt"/>
              </a:rPr>
              <a:t>: Unremarkable</a:t>
            </a:r>
          </a:p>
          <a:p>
            <a:pPr>
              <a:buFont typeface="Wingdings" panose="05000000000000000000" pitchFamily="2" charset="2"/>
              <a:buChar char="q"/>
            </a:pPr>
            <a:endParaRPr lang="en-US" dirty="0"/>
          </a:p>
          <a:p>
            <a:pPr>
              <a:buFont typeface="Wingdings" panose="05000000000000000000" pitchFamily="2" charset="2"/>
              <a:buChar char="q"/>
            </a:pPr>
            <a:r>
              <a:rPr lang="en-US" sz="2400" dirty="0" smtClean="0"/>
              <a:t>Allergy History </a:t>
            </a:r>
            <a:r>
              <a:rPr lang="en-US" dirty="0" smtClean="0"/>
              <a:t>:</a:t>
            </a:r>
            <a:r>
              <a:rPr lang="en-US" dirty="0" smtClean="0">
                <a:latin typeface="+mj-lt"/>
              </a:rPr>
              <a:t>No known drug allergies.</a:t>
            </a:r>
          </a:p>
          <a:p>
            <a:pPr>
              <a:buFont typeface="Wingdings" panose="05000000000000000000" pitchFamily="2" charset="2"/>
              <a:buChar char="q"/>
            </a:pPr>
            <a:endParaRPr lang="en-US" dirty="0" smtClean="0">
              <a:latin typeface="+mj-lt"/>
            </a:endParaRPr>
          </a:p>
          <a:p>
            <a:pPr>
              <a:buFont typeface="Wingdings" panose="05000000000000000000" pitchFamily="2" charset="2"/>
              <a:buChar char="q"/>
            </a:pPr>
            <a:r>
              <a:rPr lang="en-US" sz="2400" dirty="0" smtClean="0"/>
              <a:t>Family History </a:t>
            </a:r>
            <a:r>
              <a:rPr lang="en-US" dirty="0" smtClean="0"/>
              <a:t>: </a:t>
            </a:r>
            <a:r>
              <a:rPr lang="en-US" dirty="0" smtClean="0">
                <a:latin typeface="+mj-lt"/>
              </a:rPr>
              <a:t>Unremarkable</a:t>
            </a:r>
          </a:p>
          <a:p>
            <a:endParaRPr lang="en-US" dirty="0" smtClean="0"/>
          </a:p>
          <a:p>
            <a:endParaRPr lang="en-US" dirty="0"/>
          </a:p>
          <a:p>
            <a:endParaRPr lang="en-US" dirty="0"/>
          </a:p>
        </p:txBody>
      </p:sp>
      <p:sp>
        <p:nvSpPr>
          <p:cNvPr id="2" name="Title 1"/>
          <p:cNvSpPr>
            <a:spLocks noGrp="1"/>
          </p:cNvSpPr>
          <p:nvPr>
            <p:ph type="title"/>
          </p:nvPr>
        </p:nvSpPr>
        <p:spPr/>
        <p:txBody>
          <a:bodyPr/>
          <a:lstStyle/>
          <a:p>
            <a:r>
              <a:rPr lang="en-US" dirty="0" smtClean="0">
                <a:latin typeface="Aharoni" panose="02010803020104030203" pitchFamily="2" charset="-79"/>
                <a:cs typeface="Aharoni" panose="02010803020104030203" pitchFamily="2" charset="-79"/>
              </a:rPr>
              <a:t>history</a:t>
            </a:r>
            <a:endParaRPr lang="en-US"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6412856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sz="2400" dirty="0" smtClean="0">
                <a:latin typeface="+mj-lt"/>
              </a:rPr>
              <a:t>Social History </a:t>
            </a:r>
            <a:r>
              <a:rPr lang="en-US" dirty="0" smtClean="0"/>
              <a:t>: Unremarkable.</a:t>
            </a:r>
            <a:br>
              <a:rPr lang="en-US" dirty="0" smtClean="0"/>
            </a:br>
            <a:r>
              <a:rPr lang="en-US" dirty="0" smtClean="0"/>
              <a:t>No smoking</a:t>
            </a:r>
            <a:r>
              <a:rPr lang="en-US" dirty="0" smtClean="0"/>
              <a:t>, alcohol consumption, and illicit drug use</a:t>
            </a:r>
          </a:p>
          <a:p>
            <a:endParaRPr lang="en-US" dirty="0" smtClean="0"/>
          </a:p>
          <a:p>
            <a:pPr marL="45720" indent="0">
              <a:buNone/>
            </a:pPr>
            <a:endParaRPr lang="en-US" dirty="0" smtClean="0"/>
          </a:p>
          <a:p>
            <a:pPr>
              <a:buFont typeface="Wingdings" panose="05000000000000000000" pitchFamily="2" charset="2"/>
              <a:buChar char="q"/>
            </a:pPr>
            <a:r>
              <a:rPr lang="en-US" sz="2400" dirty="0" smtClean="0">
                <a:latin typeface="+mj-lt"/>
              </a:rPr>
              <a:t>Drug History</a:t>
            </a:r>
            <a:r>
              <a:rPr lang="en-US" dirty="0" smtClean="0"/>
              <a:t>:</a:t>
            </a:r>
          </a:p>
          <a:p>
            <a:r>
              <a:rPr lang="en-US" dirty="0" smtClean="0"/>
              <a:t>ASA  80 DAILY</a:t>
            </a:r>
          </a:p>
          <a:p>
            <a:r>
              <a:rPr lang="en-US" dirty="0" smtClean="0"/>
              <a:t>BISOPROLOL 2.5 DAILY</a:t>
            </a:r>
          </a:p>
          <a:p>
            <a:r>
              <a:rPr lang="en-US" dirty="0" smtClean="0"/>
              <a:t>ALLOPURINOL 100 DAILY</a:t>
            </a:r>
          </a:p>
          <a:p>
            <a:r>
              <a:rPr lang="en-US" dirty="0" smtClean="0"/>
              <a:t>PANTOPRAZOLE 40 DAILY</a:t>
            </a:r>
            <a:endParaRPr lang="en-US" dirty="0"/>
          </a:p>
        </p:txBody>
      </p:sp>
      <p:sp>
        <p:nvSpPr>
          <p:cNvPr id="2" name="Title 1"/>
          <p:cNvSpPr>
            <a:spLocks noGrp="1"/>
          </p:cNvSpPr>
          <p:nvPr>
            <p:ph type="title"/>
          </p:nvPr>
        </p:nvSpPr>
        <p:spPr/>
        <p:txBody>
          <a:bodyPr/>
          <a:lstStyle/>
          <a:p>
            <a:r>
              <a:rPr lang="en-US" dirty="0" smtClean="0"/>
              <a:t>history</a:t>
            </a:r>
            <a:endParaRPr lang="en-US" dirty="0"/>
          </a:p>
        </p:txBody>
      </p:sp>
    </p:spTree>
    <p:extLst>
      <p:ext uri="{BB962C8B-B14F-4D97-AF65-F5344CB8AC3E}">
        <p14:creationId xmlns:p14="http://schemas.microsoft.com/office/powerpoint/2010/main" val="7968591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sz="2800" dirty="0" smtClean="0"/>
              <a:t>General Appearance </a:t>
            </a:r>
            <a:r>
              <a:rPr lang="en-US" dirty="0" smtClean="0"/>
              <a:t>:</a:t>
            </a:r>
          </a:p>
          <a:p>
            <a:pPr marL="45720" indent="0">
              <a:buNone/>
            </a:pPr>
            <a:r>
              <a:rPr lang="en-US" dirty="0" smtClean="0"/>
              <a:t>Ill-appearing elderly man</a:t>
            </a:r>
          </a:p>
          <a:p>
            <a:pPr marL="45720" indent="0">
              <a:buNone/>
            </a:pPr>
            <a:r>
              <a:rPr lang="en-US" dirty="0" smtClean="0"/>
              <a:t>GCS: 10/15</a:t>
            </a:r>
          </a:p>
          <a:p>
            <a:pPr marL="45720" indent="0">
              <a:buNone/>
            </a:pPr>
            <a:endParaRPr lang="en-US" dirty="0" smtClean="0"/>
          </a:p>
          <a:p>
            <a:pPr>
              <a:buFont typeface="Wingdings" panose="05000000000000000000" pitchFamily="2" charset="2"/>
              <a:buChar char="q"/>
            </a:pPr>
            <a:r>
              <a:rPr lang="en-US" dirty="0" smtClean="0"/>
              <a:t> </a:t>
            </a:r>
            <a:r>
              <a:rPr lang="en-US" sz="2400" dirty="0" smtClean="0"/>
              <a:t>Vital Signs:</a:t>
            </a:r>
          </a:p>
          <a:p>
            <a:r>
              <a:rPr lang="en-US" dirty="0" smtClean="0">
                <a:latin typeface="+mj-lt"/>
              </a:rPr>
              <a:t>Blood pressure:135/80  mmHg</a:t>
            </a:r>
          </a:p>
          <a:p>
            <a:r>
              <a:rPr lang="en-US" dirty="0" smtClean="0">
                <a:latin typeface="+mj-lt"/>
              </a:rPr>
              <a:t>Heart rate: 90 beats per minute</a:t>
            </a:r>
          </a:p>
          <a:p>
            <a:r>
              <a:rPr lang="en-US" dirty="0" smtClean="0">
                <a:latin typeface="+mj-lt"/>
              </a:rPr>
              <a:t>Respiratory rate: 28 breaths per minute</a:t>
            </a:r>
          </a:p>
          <a:p>
            <a:r>
              <a:rPr lang="en-US" dirty="0" smtClean="0">
                <a:latin typeface="+mj-lt"/>
              </a:rPr>
              <a:t>Temperature: 37.3 °C</a:t>
            </a:r>
          </a:p>
          <a:p>
            <a:r>
              <a:rPr lang="en-US" dirty="0" smtClean="0">
                <a:latin typeface="+mj-lt"/>
              </a:rPr>
              <a:t>Oxygen saturation: 91% on room air</a:t>
            </a:r>
          </a:p>
          <a:p>
            <a:endParaRPr lang="en-US" dirty="0"/>
          </a:p>
        </p:txBody>
      </p:sp>
      <p:sp>
        <p:nvSpPr>
          <p:cNvPr id="2" name="Title 1"/>
          <p:cNvSpPr>
            <a:spLocks noGrp="1"/>
          </p:cNvSpPr>
          <p:nvPr>
            <p:ph type="title"/>
          </p:nvPr>
        </p:nvSpPr>
        <p:spPr/>
        <p:txBody>
          <a:bodyPr>
            <a:normAutofit/>
          </a:bodyPr>
          <a:lstStyle/>
          <a:p>
            <a:r>
              <a:rPr lang="en-US" dirty="0" smtClean="0">
                <a:latin typeface="Aharoni" panose="02010803020104030203" pitchFamily="2" charset="-79"/>
                <a:cs typeface="Aharoni" panose="02010803020104030203" pitchFamily="2" charset="-79"/>
              </a:rPr>
              <a:t>Physical Examination</a:t>
            </a:r>
            <a:endParaRPr lang="en-US"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4631805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400" dirty="0" smtClean="0">
                <a:latin typeface="+mj-lt"/>
              </a:rPr>
              <a:t>No skin rash or other cutaneous lesions</a:t>
            </a:r>
          </a:p>
          <a:p>
            <a:endParaRPr lang="en-US" sz="2400" dirty="0">
              <a:latin typeface="+mj-lt"/>
            </a:endParaRPr>
          </a:p>
          <a:p>
            <a:pPr>
              <a:buFont typeface="Wingdings" panose="05000000000000000000" pitchFamily="2" charset="2"/>
              <a:buChar char="q"/>
            </a:pPr>
            <a:r>
              <a:rPr lang="en-US" sz="2400" dirty="0" smtClean="0">
                <a:latin typeface="+mj-lt"/>
              </a:rPr>
              <a:t>Head &amp; Neck</a:t>
            </a:r>
          </a:p>
          <a:p>
            <a:r>
              <a:rPr lang="en-US" sz="2400" dirty="0" smtClean="0">
                <a:latin typeface="+mj-lt"/>
              </a:rPr>
              <a:t>Pale conjunctiva</a:t>
            </a:r>
          </a:p>
          <a:p>
            <a:r>
              <a:rPr lang="en-US" sz="2400" dirty="0" smtClean="0">
                <a:latin typeface="+mj-lt"/>
              </a:rPr>
              <a:t>No scleral icterus</a:t>
            </a:r>
          </a:p>
          <a:p>
            <a:r>
              <a:rPr lang="en-US" sz="2400" dirty="0" smtClean="0">
                <a:latin typeface="+mj-lt"/>
              </a:rPr>
              <a:t>Pupils equal, round, and reactive to light</a:t>
            </a:r>
          </a:p>
          <a:p>
            <a:r>
              <a:rPr lang="en-US" sz="2400" dirty="0" smtClean="0">
                <a:latin typeface="+mj-lt"/>
              </a:rPr>
              <a:t>JVP was not assessed</a:t>
            </a:r>
            <a:endParaRPr lang="en-US" sz="2400" dirty="0">
              <a:latin typeface="+mj-lt"/>
            </a:endParaRPr>
          </a:p>
        </p:txBody>
      </p:sp>
      <p:sp>
        <p:nvSpPr>
          <p:cNvPr id="2" name="Title 1"/>
          <p:cNvSpPr>
            <a:spLocks noGrp="1"/>
          </p:cNvSpPr>
          <p:nvPr>
            <p:ph type="title"/>
          </p:nvPr>
        </p:nvSpPr>
        <p:spPr/>
        <p:txBody>
          <a:bodyPr>
            <a:normAutofit/>
          </a:bodyPr>
          <a:lstStyle/>
          <a:p>
            <a:r>
              <a:rPr lang="en-US" dirty="0" smtClean="0">
                <a:latin typeface="Aharoni" panose="02010803020104030203" pitchFamily="2" charset="-79"/>
                <a:cs typeface="Aharoni" panose="02010803020104030203" pitchFamily="2" charset="-79"/>
              </a:rPr>
              <a:t>Physical Examination</a:t>
            </a:r>
            <a:endParaRPr lang="en-US"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38937222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sz="2800" dirty="0" smtClean="0">
                <a:latin typeface="+mj-lt"/>
              </a:rPr>
              <a:t>Chest:</a:t>
            </a:r>
          </a:p>
          <a:p>
            <a:pPr marL="0" indent="0">
              <a:buNone/>
            </a:pPr>
            <a:r>
              <a:rPr lang="en-US" dirty="0" smtClean="0">
                <a:latin typeface="+mj-lt"/>
              </a:rPr>
              <a:t>Bilateral generalized rhonchi</a:t>
            </a:r>
          </a:p>
          <a:p>
            <a:pPr marL="0" indent="0">
              <a:buNone/>
            </a:pPr>
            <a:r>
              <a:rPr lang="en-US" dirty="0" smtClean="0">
                <a:latin typeface="+mj-lt"/>
              </a:rPr>
              <a:t>Decreased breath sounds at both lung bases</a:t>
            </a:r>
          </a:p>
          <a:p>
            <a:pPr marL="0" indent="0">
              <a:buNone/>
            </a:pPr>
            <a:r>
              <a:rPr lang="en-US" dirty="0" smtClean="0">
                <a:latin typeface="+mj-lt"/>
              </a:rPr>
              <a:t>Cardiovascular:</a:t>
            </a:r>
          </a:p>
          <a:p>
            <a:pPr marL="0" indent="0">
              <a:buNone/>
            </a:pPr>
            <a:r>
              <a:rPr lang="en-US" dirty="0" smtClean="0">
                <a:latin typeface="+mj-lt"/>
              </a:rPr>
              <a:t>Regular heart rhythm</a:t>
            </a:r>
          </a:p>
          <a:p>
            <a:pPr marL="0" indent="0">
              <a:buNone/>
            </a:pPr>
            <a:r>
              <a:rPr lang="en-US" dirty="0" smtClean="0">
                <a:latin typeface="+mj-lt"/>
              </a:rPr>
              <a:t>No murmur, gallop, or pericardial rub</a:t>
            </a:r>
          </a:p>
          <a:p>
            <a:pPr marL="0" indent="0">
              <a:buNone/>
            </a:pPr>
            <a:endParaRPr lang="en-US" dirty="0" smtClean="0">
              <a:latin typeface="+mj-lt"/>
            </a:endParaRPr>
          </a:p>
          <a:p>
            <a:pPr marL="0" indent="0">
              <a:buNone/>
            </a:pPr>
            <a:r>
              <a:rPr lang="en-US" sz="2400" dirty="0" smtClean="0">
                <a:latin typeface="+mj-lt"/>
              </a:rPr>
              <a:t>Abdomen:</a:t>
            </a:r>
          </a:p>
          <a:p>
            <a:pPr marL="0" indent="0">
              <a:buNone/>
            </a:pPr>
            <a:r>
              <a:rPr lang="en-US" dirty="0" smtClean="0">
                <a:latin typeface="+mj-lt"/>
              </a:rPr>
              <a:t>Mild abdominal distension</a:t>
            </a:r>
          </a:p>
          <a:p>
            <a:pPr marL="0" indent="0">
              <a:buNone/>
            </a:pPr>
            <a:r>
              <a:rPr lang="en-US" dirty="0" smtClean="0">
                <a:latin typeface="+mj-lt"/>
              </a:rPr>
              <a:t>No organomegaly</a:t>
            </a:r>
          </a:p>
          <a:p>
            <a:pPr marL="0" indent="0">
              <a:buNone/>
            </a:pPr>
            <a:r>
              <a:rPr lang="en-US" dirty="0" smtClean="0">
                <a:latin typeface="+mj-lt"/>
              </a:rPr>
              <a:t>No tenderness or guarding</a:t>
            </a:r>
          </a:p>
          <a:p>
            <a:endParaRPr lang="en-US" dirty="0" smtClean="0"/>
          </a:p>
          <a:p>
            <a:endParaRPr lang="en-US" dirty="0"/>
          </a:p>
        </p:txBody>
      </p:sp>
      <p:sp>
        <p:nvSpPr>
          <p:cNvPr id="2" name="Title 1"/>
          <p:cNvSpPr>
            <a:spLocks noGrp="1"/>
          </p:cNvSpPr>
          <p:nvPr>
            <p:ph type="title"/>
          </p:nvPr>
        </p:nvSpPr>
        <p:spPr/>
        <p:txBody>
          <a:bodyPr/>
          <a:lstStyle/>
          <a:p>
            <a:r>
              <a:rPr lang="en-US" dirty="0">
                <a:latin typeface="Aharoni" panose="02010803020104030203" pitchFamily="2" charset="-79"/>
                <a:cs typeface="Aharoni" panose="02010803020104030203" pitchFamily="2" charset="-79"/>
              </a:rPr>
              <a:t>Physical Examination</a:t>
            </a:r>
          </a:p>
        </p:txBody>
      </p:sp>
    </p:spTree>
    <p:extLst>
      <p:ext uri="{BB962C8B-B14F-4D97-AF65-F5344CB8AC3E}">
        <p14:creationId xmlns:p14="http://schemas.microsoft.com/office/powerpoint/2010/main" val="12166341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smtClean="0">
                <a:latin typeface="+mj-lt"/>
              </a:rPr>
              <a:t>Extremities:</a:t>
            </a:r>
          </a:p>
          <a:p>
            <a:pPr marL="45720" indent="0">
              <a:buNone/>
            </a:pPr>
            <a:endParaRPr lang="en-US" dirty="0" smtClean="0"/>
          </a:p>
          <a:p>
            <a:pPr marL="0" indent="0">
              <a:buNone/>
            </a:pPr>
            <a:r>
              <a:rPr lang="en-US" dirty="0" smtClean="0">
                <a:latin typeface="+mj-lt"/>
              </a:rPr>
              <a:t>Bilateral symmetric pitting edema</a:t>
            </a:r>
          </a:p>
          <a:p>
            <a:pPr marL="0" indent="0">
              <a:buNone/>
            </a:pPr>
            <a:r>
              <a:rPr lang="en-US" dirty="0" smtClean="0">
                <a:latin typeface="+mj-lt"/>
              </a:rPr>
              <a:t>Peripheral pulses palpable</a:t>
            </a:r>
          </a:p>
          <a:p>
            <a:pPr marL="0" indent="0">
              <a:buNone/>
            </a:pPr>
            <a:r>
              <a:rPr lang="en-US" dirty="0" smtClean="0">
                <a:latin typeface="+mj-lt"/>
              </a:rPr>
              <a:t>Neurologic:</a:t>
            </a:r>
            <a:endParaRPr lang="en-US" dirty="0" smtClean="0">
              <a:latin typeface="+mj-lt"/>
            </a:endParaRPr>
          </a:p>
          <a:p>
            <a:pPr marL="0" indent="0">
              <a:buNone/>
            </a:pPr>
            <a:r>
              <a:rPr lang="en-US" dirty="0" smtClean="0">
                <a:latin typeface="+mj-lt"/>
              </a:rPr>
              <a:t>No focal neurologic deficit</a:t>
            </a:r>
          </a:p>
          <a:p>
            <a:pPr marL="0" indent="0">
              <a:buNone/>
            </a:pPr>
            <a:r>
              <a:rPr lang="en-US" dirty="0" smtClean="0">
                <a:latin typeface="+mj-lt"/>
              </a:rPr>
              <a:t>Normal muscle tone</a:t>
            </a:r>
          </a:p>
          <a:p>
            <a:pPr marL="0" indent="0">
              <a:buNone/>
            </a:pPr>
            <a:r>
              <a:rPr lang="en-US" dirty="0" smtClean="0">
                <a:latin typeface="+mj-lt"/>
              </a:rPr>
              <a:t>Preserved motor strength in all four extremities</a:t>
            </a:r>
          </a:p>
          <a:p>
            <a:pPr marL="0" indent="0">
              <a:buNone/>
            </a:pPr>
            <a:endParaRPr lang="en-US" dirty="0" smtClean="0"/>
          </a:p>
          <a:p>
            <a:endParaRPr lang="en-US" dirty="0"/>
          </a:p>
        </p:txBody>
      </p:sp>
      <p:sp>
        <p:nvSpPr>
          <p:cNvPr id="2" name="Title 1"/>
          <p:cNvSpPr>
            <a:spLocks noGrp="1"/>
          </p:cNvSpPr>
          <p:nvPr>
            <p:ph type="title"/>
          </p:nvPr>
        </p:nvSpPr>
        <p:spPr/>
        <p:txBody>
          <a:bodyPr/>
          <a:lstStyle/>
          <a:p>
            <a:r>
              <a:rPr lang="en-US" dirty="0">
                <a:latin typeface="Aharoni" panose="02010803020104030203" pitchFamily="2" charset="-79"/>
                <a:cs typeface="Aharoni" panose="02010803020104030203" pitchFamily="2" charset="-79"/>
              </a:rPr>
              <a:t>Physical Examination</a:t>
            </a:r>
          </a:p>
        </p:txBody>
      </p:sp>
    </p:spTree>
    <p:extLst>
      <p:ext uri="{BB962C8B-B14F-4D97-AF65-F5344CB8AC3E}">
        <p14:creationId xmlns:p14="http://schemas.microsoft.com/office/powerpoint/2010/main" val="9430180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400" dirty="0" smtClean="0">
                <a:latin typeface="+mj-lt"/>
              </a:rPr>
              <a:t>Decreased level of consciousness (GCS 10/15)</a:t>
            </a:r>
          </a:p>
          <a:p>
            <a:r>
              <a:rPr lang="en-US" sz="2400" dirty="0" smtClean="0">
                <a:latin typeface="+mj-lt"/>
              </a:rPr>
              <a:t>Severe AKI</a:t>
            </a:r>
          </a:p>
          <a:p>
            <a:r>
              <a:rPr lang="en-US" sz="2400" dirty="0" smtClean="0">
                <a:latin typeface="+mj-lt"/>
              </a:rPr>
              <a:t> anorexia /Poor oral intake</a:t>
            </a:r>
          </a:p>
          <a:p>
            <a:r>
              <a:rPr lang="en-US" sz="2400" dirty="0" smtClean="0">
                <a:latin typeface="+mj-lt"/>
              </a:rPr>
              <a:t> productive cough /Dyspnea </a:t>
            </a:r>
          </a:p>
          <a:p>
            <a:r>
              <a:rPr lang="en-US" sz="2400" dirty="0" smtClean="0">
                <a:latin typeface="+mj-lt"/>
              </a:rPr>
              <a:t>Weakness/fatigue</a:t>
            </a:r>
          </a:p>
          <a:p>
            <a:r>
              <a:rPr lang="en-US" sz="2400" dirty="0" smtClean="0">
                <a:latin typeface="+mj-lt"/>
              </a:rPr>
              <a:t>Significant weight loss</a:t>
            </a:r>
          </a:p>
          <a:p>
            <a:r>
              <a:rPr lang="en-US" sz="2400" dirty="0" smtClean="0">
                <a:latin typeface="+mj-lt"/>
              </a:rPr>
              <a:t>Constipation</a:t>
            </a:r>
          </a:p>
          <a:p>
            <a:r>
              <a:rPr lang="en-US" sz="2400" dirty="0" smtClean="0">
                <a:latin typeface="+mj-lt"/>
              </a:rPr>
              <a:t>Decreased urine output</a:t>
            </a:r>
          </a:p>
          <a:p>
            <a:pPr marL="0" indent="0">
              <a:buNone/>
            </a:pPr>
            <a:endParaRPr lang="en-US" dirty="0" smtClean="0"/>
          </a:p>
          <a:p>
            <a:endParaRPr lang="en-US" dirty="0" smtClean="0"/>
          </a:p>
          <a:p>
            <a:endParaRPr lang="en-US" dirty="0"/>
          </a:p>
        </p:txBody>
      </p:sp>
      <p:sp>
        <p:nvSpPr>
          <p:cNvPr id="2" name="Title 1"/>
          <p:cNvSpPr>
            <a:spLocks noGrp="1"/>
          </p:cNvSpPr>
          <p:nvPr>
            <p:ph type="title"/>
          </p:nvPr>
        </p:nvSpPr>
        <p:spPr/>
        <p:txBody>
          <a:bodyPr/>
          <a:lstStyle/>
          <a:p>
            <a:r>
              <a:rPr lang="en-US" dirty="0" smtClean="0">
                <a:latin typeface="Aharoni" panose="02010803020104030203" pitchFamily="2" charset="-79"/>
                <a:cs typeface="Aharoni" panose="02010803020104030203" pitchFamily="2" charset="-79"/>
              </a:rPr>
              <a:t>Problem  List</a:t>
            </a:r>
            <a:endParaRPr lang="en-US"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22262825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09800" y="2133600"/>
            <a:ext cx="2743200" cy="1828800"/>
          </a:xfrm>
        </p:spPr>
        <p:txBody>
          <a:bodyPr/>
          <a:lstStyle/>
          <a:p>
            <a:r>
              <a:rPr lang="en-US" sz="5400" dirty="0" smtClean="0"/>
              <a:t>step 2</a:t>
            </a:r>
            <a:endParaRPr lang="en-US" sz="5400" dirty="0"/>
          </a:p>
        </p:txBody>
      </p:sp>
    </p:spTree>
    <p:extLst>
      <p:ext uri="{BB962C8B-B14F-4D97-AF65-F5344CB8AC3E}">
        <p14:creationId xmlns:p14="http://schemas.microsoft.com/office/powerpoint/2010/main" val="40172561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551360480"/>
              </p:ext>
            </p:extLst>
          </p:nvPr>
        </p:nvGraphicFramePr>
        <p:xfrm>
          <a:off x="381000" y="1719263"/>
          <a:ext cx="8407400" cy="2595880"/>
        </p:xfrm>
        <a:graphic>
          <a:graphicData uri="http://schemas.openxmlformats.org/drawingml/2006/table">
            <a:tbl>
              <a:tblPr firstRow="1" bandRow="1">
                <a:tableStyleId>{5C22544A-7EE6-4342-B048-85BDC9FD1C3A}</a:tableStyleId>
              </a:tblPr>
              <a:tblGrid>
                <a:gridCol w="2101850"/>
                <a:gridCol w="2101850"/>
                <a:gridCol w="2101850"/>
                <a:gridCol w="2101850"/>
              </a:tblGrid>
              <a:tr h="370840">
                <a:tc>
                  <a:txBody>
                    <a:bodyPr/>
                    <a:lstStyle/>
                    <a:p>
                      <a:r>
                        <a:rPr lang="en-US" dirty="0" smtClean="0"/>
                        <a:t>WBC</a:t>
                      </a:r>
                      <a:endParaRPr lang="en-US" dirty="0"/>
                    </a:p>
                  </a:txBody>
                  <a:tcPr marL="93415" marR="93415"/>
                </a:tc>
                <a:tc>
                  <a:txBody>
                    <a:bodyPr/>
                    <a:lstStyle/>
                    <a:p>
                      <a:r>
                        <a:rPr lang="en-US" dirty="0" smtClean="0"/>
                        <a:t>16900</a:t>
                      </a:r>
                      <a:endParaRPr lang="en-US" dirty="0"/>
                    </a:p>
                  </a:txBody>
                  <a:tcPr marL="93415" marR="93415"/>
                </a:tc>
                <a:tc>
                  <a:txBody>
                    <a:bodyPr/>
                    <a:lstStyle/>
                    <a:p>
                      <a:r>
                        <a:rPr lang="en-US" dirty="0" smtClean="0"/>
                        <a:t>segment</a:t>
                      </a:r>
                      <a:endParaRPr lang="en-US" dirty="0"/>
                    </a:p>
                  </a:txBody>
                  <a:tcPr marL="93415" marR="93415"/>
                </a:tc>
                <a:tc>
                  <a:txBody>
                    <a:bodyPr/>
                    <a:lstStyle/>
                    <a:p>
                      <a:r>
                        <a:rPr lang="en-US" dirty="0" smtClean="0"/>
                        <a:t>85</a:t>
                      </a:r>
                      <a:endParaRPr lang="en-US" dirty="0"/>
                    </a:p>
                  </a:txBody>
                  <a:tcPr marL="93415" marR="93415"/>
                </a:tc>
              </a:tr>
              <a:tr h="370840">
                <a:tc>
                  <a:txBody>
                    <a:bodyPr/>
                    <a:lstStyle/>
                    <a:p>
                      <a:r>
                        <a:rPr lang="en-US" dirty="0" smtClean="0"/>
                        <a:t>HB</a:t>
                      </a:r>
                      <a:endParaRPr lang="en-US" dirty="0"/>
                    </a:p>
                  </a:txBody>
                  <a:tcPr marL="93415" marR="93415"/>
                </a:tc>
                <a:tc>
                  <a:txBody>
                    <a:bodyPr/>
                    <a:lstStyle/>
                    <a:p>
                      <a:r>
                        <a:rPr lang="en-US" dirty="0" smtClean="0"/>
                        <a:t>8.7</a:t>
                      </a:r>
                      <a:endParaRPr lang="en-US" dirty="0"/>
                    </a:p>
                  </a:txBody>
                  <a:tcPr marL="93415" marR="93415"/>
                </a:tc>
                <a:tc>
                  <a:txBody>
                    <a:bodyPr/>
                    <a:lstStyle/>
                    <a:p>
                      <a:r>
                        <a:rPr lang="en-US" dirty="0" smtClean="0"/>
                        <a:t>MCV</a:t>
                      </a:r>
                      <a:endParaRPr lang="en-US" dirty="0"/>
                    </a:p>
                  </a:txBody>
                  <a:tcPr marL="93415" marR="93415"/>
                </a:tc>
                <a:tc>
                  <a:txBody>
                    <a:bodyPr/>
                    <a:lstStyle/>
                    <a:p>
                      <a:r>
                        <a:rPr lang="en-US" dirty="0" smtClean="0"/>
                        <a:t>87</a:t>
                      </a:r>
                      <a:endParaRPr lang="en-US" dirty="0"/>
                    </a:p>
                  </a:txBody>
                  <a:tcPr marL="93415" marR="93415"/>
                </a:tc>
              </a:tr>
              <a:tr h="370840">
                <a:tc>
                  <a:txBody>
                    <a:bodyPr/>
                    <a:lstStyle/>
                    <a:p>
                      <a:r>
                        <a:rPr lang="en-US" dirty="0" smtClean="0"/>
                        <a:t>PLT</a:t>
                      </a:r>
                      <a:endParaRPr lang="en-US" dirty="0"/>
                    </a:p>
                  </a:txBody>
                  <a:tcPr marL="93415" marR="93415"/>
                </a:tc>
                <a:tc>
                  <a:txBody>
                    <a:bodyPr/>
                    <a:lstStyle/>
                    <a:p>
                      <a:r>
                        <a:rPr lang="en-US" dirty="0" smtClean="0"/>
                        <a:t>116000</a:t>
                      </a:r>
                      <a:endParaRPr lang="en-US" dirty="0"/>
                    </a:p>
                  </a:txBody>
                  <a:tcPr marL="93415" marR="93415"/>
                </a:tc>
                <a:tc>
                  <a:txBody>
                    <a:bodyPr/>
                    <a:lstStyle/>
                    <a:p>
                      <a:r>
                        <a:rPr lang="en-US" dirty="0" smtClean="0"/>
                        <a:t>AST</a:t>
                      </a:r>
                      <a:endParaRPr lang="en-US" dirty="0"/>
                    </a:p>
                  </a:txBody>
                  <a:tcPr marL="93415" marR="93415"/>
                </a:tc>
                <a:tc>
                  <a:txBody>
                    <a:bodyPr/>
                    <a:lstStyle/>
                    <a:p>
                      <a:r>
                        <a:rPr lang="en-US" dirty="0" smtClean="0"/>
                        <a:t>65</a:t>
                      </a:r>
                      <a:endParaRPr lang="en-US" dirty="0"/>
                    </a:p>
                  </a:txBody>
                  <a:tcPr marL="93415" marR="93415"/>
                </a:tc>
              </a:tr>
              <a:tr h="370840">
                <a:tc>
                  <a:txBody>
                    <a:bodyPr/>
                    <a:lstStyle/>
                    <a:p>
                      <a:r>
                        <a:rPr lang="en-US" dirty="0" smtClean="0"/>
                        <a:t>BUN</a:t>
                      </a:r>
                      <a:endParaRPr lang="en-US" dirty="0"/>
                    </a:p>
                  </a:txBody>
                  <a:tcPr marL="93415" marR="93415"/>
                </a:tc>
                <a:tc>
                  <a:txBody>
                    <a:bodyPr/>
                    <a:lstStyle/>
                    <a:p>
                      <a:r>
                        <a:rPr lang="en-US" dirty="0" smtClean="0"/>
                        <a:t>57</a:t>
                      </a:r>
                      <a:endParaRPr lang="en-US" dirty="0"/>
                    </a:p>
                  </a:txBody>
                  <a:tcPr marL="93415" marR="93415"/>
                </a:tc>
                <a:tc>
                  <a:txBody>
                    <a:bodyPr/>
                    <a:lstStyle/>
                    <a:p>
                      <a:r>
                        <a:rPr lang="en-US" dirty="0" smtClean="0"/>
                        <a:t>ALT</a:t>
                      </a:r>
                      <a:endParaRPr lang="en-US" dirty="0"/>
                    </a:p>
                  </a:txBody>
                  <a:tcPr marL="93415" marR="93415"/>
                </a:tc>
                <a:tc>
                  <a:txBody>
                    <a:bodyPr/>
                    <a:lstStyle/>
                    <a:p>
                      <a:r>
                        <a:rPr lang="en-US" dirty="0" smtClean="0"/>
                        <a:t>20</a:t>
                      </a:r>
                      <a:endParaRPr lang="en-US" dirty="0"/>
                    </a:p>
                  </a:txBody>
                  <a:tcPr marL="93415" marR="93415"/>
                </a:tc>
              </a:tr>
              <a:tr h="370840">
                <a:tc>
                  <a:txBody>
                    <a:bodyPr/>
                    <a:lstStyle/>
                    <a:p>
                      <a:r>
                        <a:rPr lang="en-US" dirty="0" smtClean="0"/>
                        <a:t>Cr</a:t>
                      </a:r>
                      <a:endParaRPr lang="en-US" dirty="0"/>
                    </a:p>
                  </a:txBody>
                  <a:tcPr marL="93415" marR="93415"/>
                </a:tc>
                <a:tc>
                  <a:txBody>
                    <a:bodyPr/>
                    <a:lstStyle/>
                    <a:p>
                      <a:r>
                        <a:rPr lang="en-US" dirty="0" smtClean="0"/>
                        <a:t>7.3</a:t>
                      </a:r>
                      <a:endParaRPr lang="en-US" dirty="0"/>
                    </a:p>
                  </a:txBody>
                  <a:tcPr marL="93415" marR="93415"/>
                </a:tc>
                <a:tc>
                  <a:txBody>
                    <a:bodyPr/>
                    <a:lstStyle/>
                    <a:p>
                      <a:r>
                        <a:rPr lang="en-US" dirty="0" smtClean="0"/>
                        <a:t>ALK</a:t>
                      </a:r>
                      <a:endParaRPr lang="en-US" dirty="0"/>
                    </a:p>
                  </a:txBody>
                  <a:tcPr marL="93415" marR="93415"/>
                </a:tc>
                <a:tc>
                  <a:txBody>
                    <a:bodyPr/>
                    <a:lstStyle/>
                    <a:p>
                      <a:r>
                        <a:rPr lang="en-US" dirty="0" smtClean="0"/>
                        <a:t>308</a:t>
                      </a:r>
                      <a:endParaRPr lang="en-US" dirty="0"/>
                    </a:p>
                  </a:txBody>
                  <a:tcPr marL="93415" marR="93415"/>
                </a:tc>
              </a:tr>
              <a:tr h="370840">
                <a:tc>
                  <a:txBody>
                    <a:bodyPr/>
                    <a:lstStyle/>
                    <a:p>
                      <a:r>
                        <a:rPr lang="en-US" dirty="0" smtClean="0"/>
                        <a:t>Na</a:t>
                      </a:r>
                      <a:endParaRPr lang="en-US" dirty="0"/>
                    </a:p>
                  </a:txBody>
                  <a:tcPr marL="93415" marR="93415"/>
                </a:tc>
                <a:tc>
                  <a:txBody>
                    <a:bodyPr/>
                    <a:lstStyle/>
                    <a:p>
                      <a:r>
                        <a:rPr lang="en-US" dirty="0" smtClean="0"/>
                        <a:t>132</a:t>
                      </a:r>
                      <a:endParaRPr lang="en-US" dirty="0"/>
                    </a:p>
                  </a:txBody>
                  <a:tcPr marL="93415" marR="93415"/>
                </a:tc>
                <a:tc>
                  <a:txBody>
                    <a:bodyPr/>
                    <a:lstStyle/>
                    <a:p>
                      <a:r>
                        <a:rPr lang="en-US" dirty="0" err="1" smtClean="0"/>
                        <a:t>Bili</a:t>
                      </a:r>
                      <a:r>
                        <a:rPr lang="en-US" baseline="0" dirty="0" smtClean="0"/>
                        <a:t> T</a:t>
                      </a:r>
                      <a:endParaRPr lang="en-US" dirty="0"/>
                    </a:p>
                  </a:txBody>
                  <a:tcPr marL="93415" marR="93415"/>
                </a:tc>
                <a:tc>
                  <a:txBody>
                    <a:bodyPr/>
                    <a:lstStyle/>
                    <a:p>
                      <a:r>
                        <a:rPr lang="en-US" dirty="0" smtClean="0"/>
                        <a:t>1.3</a:t>
                      </a:r>
                      <a:endParaRPr lang="en-US" dirty="0"/>
                    </a:p>
                  </a:txBody>
                  <a:tcPr marL="93415" marR="93415"/>
                </a:tc>
              </a:tr>
              <a:tr h="370840">
                <a:tc>
                  <a:txBody>
                    <a:bodyPr/>
                    <a:lstStyle/>
                    <a:p>
                      <a:r>
                        <a:rPr lang="en-US" dirty="0" smtClean="0"/>
                        <a:t>K</a:t>
                      </a:r>
                      <a:endParaRPr lang="en-US" dirty="0"/>
                    </a:p>
                  </a:txBody>
                  <a:tcPr marL="93415" marR="93415"/>
                </a:tc>
                <a:tc>
                  <a:txBody>
                    <a:bodyPr/>
                    <a:lstStyle/>
                    <a:p>
                      <a:r>
                        <a:rPr lang="en-US" dirty="0" smtClean="0"/>
                        <a:t>4.6</a:t>
                      </a:r>
                      <a:endParaRPr lang="en-US" dirty="0"/>
                    </a:p>
                  </a:txBody>
                  <a:tcPr marL="93415" marR="93415"/>
                </a:tc>
                <a:tc>
                  <a:txBody>
                    <a:bodyPr/>
                    <a:lstStyle/>
                    <a:p>
                      <a:r>
                        <a:rPr lang="en-US" dirty="0" err="1" smtClean="0"/>
                        <a:t>Bili</a:t>
                      </a:r>
                      <a:r>
                        <a:rPr lang="en-US" baseline="0" dirty="0" smtClean="0"/>
                        <a:t> D</a:t>
                      </a:r>
                      <a:endParaRPr lang="en-US" dirty="0"/>
                    </a:p>
                  </a:txBody>
                  <a:tcPr marL="93415" marR="93415"/>
                </a:tc>
                <a:tc>
                  <a:txBody>
                    <a:bodyPr/>
                    <a:lstStyle/>
                    <a:p>
                      <a:r>
                        <a:rPr lang="en-US" dirty="0" smtClean="0"/>
                        <a:t>0.3</a:t>
                      </a:r>
                      <a:endParaRPr lang="en-US" dirty="0"/>
                    </a:p>
                  </a:txBody>
                  <a:tcPr marL="93415" marR="93415"/>
                </a:tc>
              </a:tr>
            </a:tbl>
          </a:graphicData>
        </a:graphic>
      </p:graphicFrame>
      <p:sp>
        <p:nvSpPr>
          <p:cNvPr id="2" name="Title 1"/>
          <p:cNvSpPr>
            <a:spLocks noGrp="1"/>
          </p:cNvSpPr>
          <p:nvPr>
            <p:ph type="title"/>
          </p:nvPr>
        </p:nvSpPr>
        <p:spPr>
          <a:xfrm>
            <a:off x="457200" y="533400"/>
            <a:ext cx="8229600" cy="1143000"/>
          </a:xfrm>
        </p:spPr>
        <p:txBody>
          <a:bodyPr>
            <a:normAutofit fontScale="90000"/>
          </a:bodyPr>
          <a:lstStyle/>
          <a:p>
            <a:r>
              <a:rPr lang="en-US" dirty="0" smtClean="0"/>
              <a:t>Initial Laboratory Findings</a:t>
            </a:r>
            <a:br>
              <a:rPr lang="en-US" dirty="0" smtClean="0"/>
            </a:br>
            <a:r>
              <a:rPr lang="en-US" dirty="0" smtClean="0"/>
              <a:t>Writing</a:t>
            </a:r>
            <a:br>
              <a:rPr lang="en-US" dirty="0" smtClean="0"/>
            </a:b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498118228"/>
              </p:ext>
            </p:extLst>
          </p:nvPr>
        </p:nvGraphicFramePr>
        <p:xfrm>
          <a:off x="1600200" y="4648200"/>
          <a:ext cx="6096000" cy="1854200"/>
        </p:xfrm>
        <a:graphic>
          <a:graphicData uri="http://schemas.openxmlformats.org/drawingml/2006/table">
            <a:tbl>
              <a:tblPr firstRow="1" bandRow="1">
                <a:tableStyleId>{5C22544A-7EE6-4342-B048-85BDC9FD1C3A}</a:tableStyleId>
              </a:tblPr>
              <a:tblGrid>
                <a:gridCol w="1524000"/>
                <a:gridCol w="1524000"/>
                <a:gridCol w="1524000"/>
                <a:gridCol w="1524000"/>
              </a:tblGrid>
              <a:tr h="370840">
                <a:tc>
                  <a:txBody>
                    <a:bodyPr/>
                    <a:lstStyle/>
                    <a:p>
                      <a:r>
                        <a:rPr lang="en-US" dirty="0" err="1" smtClean="0"/>
                        <a:t>Ca</a:t>
                      </a:r>
                      <a:endParaRPr lang="en-US" dirty="0"/>
                    </a:p>
                  </a:txBody>
                  <a:tcPr/>
                </a:tc>
                <a:tc>
                  <a:txBody>
                    <a:bodyPr/>
                    <a:lstStyle/>
                    <a:p>
                      <a:r>
                        <a:rPr lang="en-US" dirty="0" smtClean="0"/>
                        <a:t>7.1</a:t>
                      </a:r>
                      <a:endParaRPr lang="en-US" dirty="0"/>
                    </a:p>
                  </a:txBody>
                  <a:tcPr/>
                </a:tc>
                <a:tc>
                  <a:txBody>
                    <a:bodyPr/>
                    <a:lstStyle/>
                    <a:p>
                      <a:r>
                        <a:rPr lang="en-US" dirty="0" err="1" smtClean="0"/>
                        <a:t>Alb</a:t>
                      </a:r>
                      <a:endParaRPr lang="en-US" dirty="0"/>
                    </a:p>
                  </a:txBody>
                  <a:tcPr/>
                </a:tc>
                <a:tc>
                  <a:txBody>
                    <a:bodyPr/>
                    <a:lstStyle/>
                    <a:p>
                      <a:r>
                        <a:rPr lang="en-US" dirty="0" smtClean="0"/>
                        <a:t>1.7</a:t>
                      </a:r>
                      <a:endParaRPr lang="en-US" dirty="0"/>
                    </a:p>
                  </a:txBody>
                  <a:tcPr/>
                </a:tc>
              </a:tr>
              <a:tr h="370840">
                <a:tc>
                  <a:txBody>
                    <a:bodyPr/>
                    <a:lstStyle/>
                    <a:p>
                      <a:r>
                        <a:rPr lang="en-US" dirty="0" smtClean="0"/>
                        <a:t>P</a:t>
                      </a:r>
                      <a:endParaRPr lang="en-US" dirty="0"/>
                    </a:p>
                  </a:txBody>
                  <a:tcPr/>
                </a:tc>
                <a:tc>
                  <a:txBody>
                    <a:bodyPr/>
                    <a:lstStyle/>
                    <a:p>
                      <a:r>
                        <a:rPr lang="en-US" dirty="0" smtClean="0"/>
                        <a:t>7</a:t>
                      </a:r>
                      <a:endParaRPr lang="en-US" dirty="0"/>
                    </a:p>
                  </a:txBody>
                  <a:tcPr/>
                </a:tc>
                <a:tc>
                  <a:txBody>
                    <a:bodyPr/>
                    <a:lstStyle/>
                    <a:p>
                      <a:r>
                        <a:rPr lang="en-US" dirty="0" smtClean="0"/>
                        <a:t>LDH</a:t>
                      </a:r>
                      <a:endParaRPr lang="en-US" dirty="0"/>
                    </a:p>
                  </a:txBody>
                  <a:tcPr/>
                </a:tc>
                <a:tc>
                  <a:txBody>
                    <a:bodyPr/>
                    <a:lstStyle/>
                    <a:p>
                      <a:r>
                        <a:rPr lang="en-US" dirty="0" smtClean="0"/>
                        <a:t>505</a:t>
                      </a:r>
                      <a:endParaRPr lang="en-US" dirty="0"/>
                    </a:p>
                  </a:txBody>
                  <a:tcPr/>
                </a:tc>
              </a:tr>
              <a:tr h="370840">
                <a:tc>
                  <a:txBody>
                    <a:bodyPr/>
                    <a:lstStyle/>
                    <a:p>
                      <a:r>
                        <a:rPr lang="en-US" dirty="0" smtClean="0"/>
                        <a:t>Uric  acid</a:t>
                      </a:r>
                      <a:endParaRPr lang="en-US" dirty="0"/>
                    </a:p>
                  </a:txBody>
                  <a:tcPr/>
                </a:tc>
                <a:tc>
                  <a:txBody>
                    <a:bodyPr/>
                    <a:lstStyle/>
                    <a:p>
                      <a:r>
                        <a:rPr lang="en-US" dirty="0" smtClean="0"/>
                        <a:t>8.2</a:t>
                      </a:r>
                      <a:endParaRPr lang="en-US" dirty="0"/>
                    </a:p>
                  </a:txBody>
                  <a:tcPr/>
                </a:tc>
                <a:tc>
                  <a:txBody>
                    <a:bodyPr/>
                    <a:lstStyle/>
                    <a:p>
                      <a:r>
                        <a:rPr lang="en-US" dirty="0" smtClean="0"/>
                        <a:t>BS</a:t>
                      </a:r>
                      <a:endParaRPr lang="en-US" dirty="0"/>
                    </a:p>
                  </a:txBody>
                  <a:tcPr/>
                </a:tc>
                <a:tc>
                  <a:txBody>
                    <a:bodyPr/>
                    <a:lstStyle/>
                    <a:p>
                      <a:r>
                        <a:rPr lang="en-US" dirty="0" smtClean="0"/>
                        <a:t>66</a:t>
                      </a:r>
                      <a:endParaRPr lang="en-US" dirty="0"/>
                    </a:p>
                  </a:txBody>
                  <a:tcPr/>
                </a:tc>
              </a:tr>
              <a:tr h="370840">
                <a:tc>
                  <a:txBody>
                    <a:bodyPr/>
                    <a:lstStyle/>
                    <a:p>
                      <a:r>
                        <a:rPr lang="en-US" dirty="0" smtClean="0"/>
                        <a:t>mg</a:t>
                      </a:r>
                      <a:endParaRPr lang="en-US" dirty="0"/>
                    </a:p>
                  </a:txBody>
                  <a:tcPr/>
                </a:tc>
                <a:tc>
                  <a:txBody>
                    <a:bodyPr/>
                    <a:lstStyle/>
                    <a:p>
                      <a:r>
                        <a:rPr lang="en-US" dirty="0" smtClean="0"/>
                        <a:t>1.9</a:t>
                      </a:r>
                      <a:endParaRPr lang="en-US" dirty="0"/>
                    </a:p>
                  </a:txBody>
                  <a:tcPr/>
                </a:tc>
                <a:tc>
                  <a:txBody>
                    <a:bodyPr/>
                    <a:lstStyle/>
                    <a:p>
                      <a:r>
                        <a:rPr lang="en-US" dirty="0" smtClean="0"/>
                        <a:t>ESR</a:t>
                      </a:r>
                      <a:endParaRPr lang="en-US" dirty="0"/>
                    </a:p>
                  </a:txBody>
                  <a:tcPr/>
                </a:tc>
                <a:tc>
                  <a:txBody>
                    <a:bodyPr/>
                    <a:lstStyle/>
                    <a:p>
                      <a:r>
                        <a:rPr lang="en-US" dirty="0" smtClean="0"/>
                        <a:t>50</a:t>
                      </a:r>
                      <a:endParaRPr lang="en-US" dirty="0"/>
                    </a:p>
                  </a:txBody>
                  <a:tcPr/>
                </a:tc>
              </a:tr>
              <a:tr h="370840">
                <a:tc>
                  <a:txBody>
                    <a:bodyPr/>
                    <a:lstStyle/>
                    <a:p>
                      <a:r>
                        <a:rPr lang="en-US" dirty="0" smtClean="0"/>
                        <a:t>Total pro</a:t>
                      </a:r>
                      <a:endParaRPr lang="en-US" dirty="0"/>
                    </a:p>
                  </a:txBody>
                  <a:tcPr/>
                </a:tc>
                <a:tc>
                  <a:txBody>
                    <a:bodyPr/>
                    <a:lstStyle/>
                    <a:p>
                      <a:r>
                        <a:rPr lang="en-US" dirty="0" smtClean="0"/>
                        <a:t>4.6</a:t>
                      </a:r>
                      <a:endParaRPr lang="en-US" dirty="0"/>
                    </a:p>
                  </a:txBody>
                  <a:tcPr/>
                </a:tc>
                <a:tc>
                  <a:txBody>
                    <a:bodyPr/>
                    <a:lstStyle/>
                    <a:p>
                      <a:r>
                        <a:rPr lang="en-US" dirty="0" smtClean="0"/>
                        <a:t>CRP</a:t>
                      </a:r>
                      <a:endParaRPr lang="en-US" dirty="0"/>
                    </a:p>
                  </a:txBody>
                  <a:tcPr/>
                </a:tc>
                <a:tc>
                  <a:txBody>
                    <a:bodyPr/>
                    <a:lstStyle/>
                    <a:p>
                      <a:r>
                        <a:rPr lang="en-US" dirty="0" smtClean="0"/>
                        <a:t>189</a:t>
                      </a:r>
                      <a:endParaRPr lang="en-US" dirty="0"/>
                    </a:p>
                  </a:txBody>
                  <a:tcPr/>
                </a:tc>
              </a:tr>
            </a:tbl>
          </a:graphicData>
        </a:graphic>
      </p:graphicFrame>
    </p:spTree>
    <p:extLst>
      <p:ext uri="{BB962C8B-B14F-4D97-AF65-F5344CB8AC3E}">
        <p14:creationId xmlns:p14="http://schemas.microsoft.com/office/powerpoint/2010/main" val="34731490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3689698629"/>
              </p:ext>
            </p:extLst>
          </p:nvPr>
        </p:nvGraphicFramePr>
        <p:xfrm>
          <a:off x="381000" y="1981200"/>
          <a:ext cx="8407400" cy="1483360"/>
        </p:xfrm>
        <a:graphic>
          <a:graphicData uri="http://schemas.openxmlformats.org/drawingml/2006/table">
            <a:tbl>
              <a:tblPr firstRow="1" bandRow="1">
                <a:tableStyleId>{5C22544A-7EE6-4342-B048-85BDC9FD1C3A}</a:tableStyleId>
              </a:tblPr>
              <a:tblGrid>
                <a:gridCol w="2101850"/>
                <a:gridCol w="2101850"/>
                <a:gridCol w="2101850"/>
                <a:gridCol w="2101850"/>
              </a:tblGrid>
              <a:tr h="370840">
                <a:tc>
                  <a:txBody>
                    <a:bodyPr/>
                    <a:lstStyle/>
                    <a:p>
                      <a:r>
                        <a:rPr lang="en-US" dirty="0" smtClean="0"/>
                        <a:t>VBG</a:t>
                      </a:r>
                      <a:endParaRPr lang="en-US" dirty="0"/>
                    </a:p>
                  </a:txBody>
                  <a:tcPr marL="93415" marR="93415"/>
                </a:tc>
                <a:tc>
                  <a:txBody>
                    <a:bodyPr/>
                    <a:lstStyle/>
                    <a:p>
                      <a:endParaRPr lang="en-US"/>
                    </a:p>
                  </a:txBody>
                  <a:tcPr marL="93415" marR="93415"/>
                </a:tc>
                <a:tc>
                  <a:txBody>
                    <a:bodyPr/>
                    <a:lstStyle/>
                    <a:p>
                      <a:r>
                        <a:rPr lang="en-US" dirty="0" smtClean="0"/>
                        <a:t>UA</a:t>
                      </a:r>
                      <a:endParaRPr lang="en-US" dirty="0"/>
                    </a:p>
                  </a:txBody>
                  <a:tcPr marL="93415" marR="93415"/>
                </a:tc>
                <a:tc>
                  <a:txBody>
                    <a:bodyPr/>
                    <a:lstStyle/>
                    <a:p>
                      <a:endParaRPr lang="en-US"/>
                    </a:p>
                  </a:txBody>
                  <a:tcPr marL="93415" marR="93415"/>
                </a:tc>
              </a:tr>
              <a:tr h="370840">
                <a:tc>
                  <a:txBody>
                    <a:bodyPr/>
                    <a:lstStyle/>
                    <a:p>
                      <a:r>
                        <a:rPr lang="en-US" dirty="0" smtClean="0"/>
                        <a:t>PH</a:t>
                      </a:r>
                      <a:endParaRPr lang="en-US" dirty="0"/>
                    </a:p>
                  </a:txBody>
                  <a:tcPr marL="93415" marR="93415"/>
                </a:tc>
                <a:tc>
                  <a:txBody>
                    <a:bodyPr/>
                    <a:lstStyle/>
                    <a:p>
                      <a:r>
                        <a:rPr lang="en-US" dirty="0" smtClean="0"/>
                        <a:t>7.46</a:t>
                      </a:r>
                      <a:endParaRPr lang="en-US" dirty="0"/>
                    </a:p>
                  </a:txBody>
                  <a:tcPr marL="93415" marR="93415"/>
                </a:tc>
                <a:tc>
                  <a:txBody>
                    <a:bodyPr/>
                    <a:lstStyle/>
                    <a:p>
                      <a:r>
                        <a:rPr lang="en-US" dirty="0" smtClean="0"/>
                        <a:t>WBC</a:t>
                      </a:r>
                      <a:endParaRPr lang="en-US" dirty="0"/>
                    </a:p>
                  </a:txBody>
                  <a:tcPr marL="93415" marR="93415"/>
                </a:tc>
                <a:tc>
                  <a:txBody>
                    <a:bodyPr/>
                    <a:lstStyle/>
                    <a:p>
                      <a:r>
                        <a:rPr lang="en-US" dirty="0" smtClean="0"/>
                        <a:t>10 -15</a:t>
                      </a:r>
                      <a:endParaRPr lang="en-US" dirty="0"/>
                    </a:p>
                  </a:txBody>
                  <a:tcPr marL="93415" marR="93415"/>
                </a:tc>
              </a:tr>
              <a:tr h="370840">
                <a:tc>
                  <a:txBody>
                    <a:bodyPr/>
                    <a:lstStyle/>
                    <a:p>
                      <a:r>
                        <a:rPr lang="en-US" dirty="0" smtClean="0"/>
                        <a:t>PCO2</a:t>
                      </a:r>
                      <a:endParaRPr lang="en-US" dirty="0"/>
                    </a:p>
                  </a:txBody>
                  <a:tcPr marL="93415" marR="93415"/>
                </a:tc>
                <a:tc>
                  <a:txBody>
                    <a:bodyPr/>
                    <a:lstStyle/>
                    <a:p>
                      <a:r>
                        <a:rPr lang="en-US" dirty="0" smtClean="0"/>
                        <a:t>25</a:t>
                      </a:r>
                      <a:endParaRPr lang="en-US" dirty="0"/>
                    </a:p>
                  </a:txBody>
                  <a:tcPr marL="93415" marR="93415"/>
                </a:tc>
                <a:tc>
                  <a:txBody>
                    <a:bodyPr/>
                    <a:lstStyle/>
                    <a:p>
                      <a:r>
                        <a:rPr lang="en-US" dirty="0" smtClean="0"/>
                        <a:t>RBC</a:t>
                      </a:r>
                      <a:endParaRPr lang="en-US" dirty="0"/>
                    </a:p>
                  </a:txBody>
                  <a:tcPr marL="93415" marR="93415"/>
                </a:tc>
                <a:tc>
                  <a:txBody>
                    <a:bodyPr/>
                    <a:lstStyle/>
                    <a:p>
                      <a:r>
                        <a:rPr lang="en-US" dirty="0" smtClean="0"/>
                        <a:t>2-3</a:t>
                      </a:r>
                      <a:endParaRPr lang="en-US" dirty="0"/>
                    </a:p>
                  </a:txBody>
                  <a:tcPr marL="93415" marR="93415"/>
                </a:tc>
              </a:tr>
              <a:tr h="370840">
                <a:tc>
                  <a:txBody>
                    <a:bodyPr/>
                    <a:lstStyle/>
                    <a:p>
                      <a:r>
                        <a:rPr lang="en-US" dirty="0" smtClean="0"/>
                        <a:t>HCO3</a:t>
                      </a:r>
                      <a:endParaRPr lang="en-US" dirty="0"/>
                    </a:p>
                  </a:txBody>
                  <a:tcPr marL="93415" marR="93415"/>
                </a:tc>
                <a:tc>
                  <a:txBody>
                    <a:bodyPr/>
                    <a:lstStyle/>
                    <a:p>
                      <a:r>
                        <a:rPr lang="en-US" dirty="0" smtClean="0"/>
                        <a:t>18</a:t>
                      </a:r>
                      <a:endParaRPr lang="en-US" dirty="0"/>
                    </a:p>
                  </a:txBody>
                  <a:tcPr marL="93415" marR="93415"/>
                </a:tc>
                <a:tc>
                  <a:txBody>
                    <a:bodyPr/>
                    <a:lstStyle/>
                    <a:p>
                      <a:r>
                        <a:rPr lang="en-US" dirty="0" smtClean="0"/>
                        <a:t>PRO</a:t>
                      </a:r>
                      <a:endParaRPr lang="en-US" dirty="0"/>
                    </a:p>
                  </a:txBody>
                  <a:tcPr marL="93415" marR="93415"/>
                </a:tc>
                <a:tc>
                  <a:txBody>
                    <a:bodyPr/>
                    <a:lstStyle/>
                    <a:p>
                      <a:r>
                        <a:rPr lang="en-US" dirty="0" smtClean="0"/>
                        <a:t>Weakly</a:t>
                      </a:r>
                      <a:r>
                        <a:rPr lang="en-US" baseline="0" dirty="0" smtClean="0"/>
                        <a:t>  positive</a:t>
                      </a:r>
                      <a:endParaRPr lang="en-US" dirty="0"/>
                    </a:p>
                  </a:txBody>
                  <a:tcPr marL="93415" marR="93415"/>
                </a:tc>
              </a:tr>
            </a:tbl>
          </a:graphicData>
        </a:graphic>
      </p:graphicFrame>
      <p:sp>
        <p:nvSpPr>
          <p:cNvPr id="2" name="Title 1"/>
          <p:cNvSpPr>
            <a:spLocks noGrp="1"/>
          </p:cNvSpPr>
          <p:nvPr>
            <p:ph type="title"/>
          </p:nvPr>
        </p:nvSpPr>
        <p:spPr>
          <a:xfrm>
            <a:off x="381000" y="533400"/>
            <a:ext cx="8381260" cy="1054394"/>
          </a:xfrm>
        </p:spPr>
        <p:txBody>
          <a:bodyPr>
            <a:normAutofit fontScale="90000"/>
          </a:bodyPr>
          <a:lstStyle/>
          <a:p>
            <a:r>
              <a:rPr lang="en-US" sz="3600" dirty="0" smtClean="0">
                <a:latin typeface="Aharoni" panose="02010803020104030203" pitchFamily="2" charset="-79"/>
                <a:cs typeface="Aharoni" panose="02010803020104030203" pitchFamily="2" charset="-79"/>
              </a:rPr>
              <a:t>Initial Laboratory Findings</a:t>
            </a:r>
            <a:br>
              <a:rPr lang="en-US" sz="3600" dirty="0" smtClean="0">
                <a:latin typeface="Aharoni" panose="02010803020104030203" pitchFamily="2" charset="-79"/>
                <a:cs typeface="Aharoni" panose="02010803020104030203" pitchFamily="2" charset="-79"/>
              </a:rPr>
            </a:br>
            <a:r>
              <a:rPr lang="en-US" sz="3600" dirty="0" smtClean="0">
                <a:latin typeface="Aharoni" panose="02010803020104030203" pitchFamily="2" charset="-79"/>
                <a:cs typeface="Aharoni" panose="02010803020104030203" pitchFamily="2" charset="-79"/>
              </a:rPr>
              <a:t>Writing</a:t>
            </a:r>
            <a:r>
              <a:rPr lang="en-US" dirty="0" smtClean="0"/>
              <a:t/>
            </a:r>
            <a:br>
              <a:rPr lang="en-US" dirty="0" smtClean="0"/>
            </a:br>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2554674503"/>
              </p:ext>
            </p:extLst>
          </p:nvPr>
        </p:nvGraphicFramePr>
        <p:xfrm>
          <a:off x="1371600" y="3810000"/>
          <a:ext cx="6096000" cy="741680"/>
        </p:xfrm>
        <a:graphic>
          <a:graphicData uri="http://schemas.openxmlformats.org/drawingml/2006/table">
            <a:tbl>
              <a:tblPr firstRow="1" bandRow="1">
                <a:tableStyleId>{5C22544A-7EE6-4342-B048-85BDC9FD1C3A}</a:tableStyleId>
              </a:tblPr>
              <a:tblGrid>
                <a:gridCol w="3048000"/>
                <a:gridCol w="3048000"/>
              </a:tblGrid>
              <a:tr h="370840">
                <a:tc>
                  <a:txBody>
                    <a:bodyPr/>
                    <a:lstStyle/>
                    <a:p>
                      <a:r>
                        <a:rPr lang="en-US" dirty="0" smtClean="0"/>
                        <a:t>UC</a:t>
                      </a:r>
                      <a:endParaRPr lang="en-US" dirty="0"/>
                    </a:p>
                  </a:txBody>
                  <a:tcPr/>
                </a:tc>
                <a:tc>
                  <a:txBody>
                    <a:bodyPr/>
                    <a:lstStyle/>
                    <a:p>
                      <a:endParaRPr lang="en-US"/>
                    </a:p>
                  </a:txBody>
                  <a:tcPr/>
                </a:tc>
              </a:tr>
              <a:tr h="370840">
                <a:tc>
                  <a:txBody>
                    <a:bodyPr/>
                    <a:lstStyle/>
                    <a:p>
                      <a:r>
                        <a:rPr lang="en-US" dirty="0" smtClean="0"/>
                        <a:t>10000 </a:t>
                      </a:r>
                      <a:endParaRPr lang="en-US" dirty="0"/>
                    </a:p>
                  </a:txBody>
                  <a:tcPr/>
                </a:tc>
                <a:tc>
                  <a:txBody>
                    <a:bodyPr/>
                    <a:lstStyle/>
                    <a:p>
                      <a:r>
                        <a:rPr lang="en-US" dirty="0" smtClean="0"/>
                        <a:t>Mix</a:t>
                      </a:r>
                      <a:r>
                        <a:rPr lang="en-US" baseline="0" dirty="0" smtClean="0"/>
                        <a:t> urogenital flora</a:t>
                      </a:r>
                      <a:endParaRPr lang="en-US" dirty="0"/>
                    </a:p>
                  </a:txBody>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988194205"/>
              </p:ext>
            </p:extLst>
          </p:nvPr>
        </p:nvGraphicFramePr>
        <p:xfrm>
          <a:off x="1371600" y="4953000"/>
          <a:ext cx="6096000" cy="1112520"/>
        </p:xfrm>
        <a:graphic>
          <a:graphicData uri="http://schemas.openxmlformats.org/drawingml/2006/table">
            <a:tbl>
              <a:tblPr firstRow="1" bandRow="1">
                <a:tableStyleId>{5C22544A-7EE6-4342-B048-85BDC9FD1C3A}</a:tableStyleId>
              </a:tblPr>
              <a:tblGrid>
                <a:gridCol w="3048000"/>
                <a:gridCol w="3048000"/>
              </a:tblGrid>
              <a:tr h="370840">
                <a:tc>
                  <a:txBody>
                    <a:bodyPr/>
                    <a:lstStyle/>
                    <a:p>
                      <a:r>
                        <a:rPr lang="en-US" dirty="0" smtClean="0"/>
                        <a:t>PT</a:t>
                      </a:r>
                      <a:endParaRPr lang="en-US" dirty="0"/>
                    </a:p>
                  </a:txBody>
                  <a:tcPr/>
                </a:tc>
                <a:tc>
                  <a:txBody>
                    <a:bodyPr/>
                    <a:lstStyle/>
                    <a:p>
                      <a:r>
                        <a:rPr lang="en-US" dirty="0" smtClean="0"/>
                        <a:t>20</a:t>
                      </a:r>
                      <a:endParaRPr lang="en-US" dirty="0"/>
                    </a:p>
                  </a:txBody>
                  <a:tcPr/>
                </a:tc>
              </a:tr>
              <a:tr h="370840">
                <a:tc>
                  <a:txBody>
                    <a:bodyPr/>
                    <a:lstStyle/>
                    <a:p>
                      <a:r>
                        <a:rPr lang="en-US" dirty="0" smtClean="0"/>
                        <a:t>INR</a:t>
                      </a:r>
                      <a:endParaRPr lang="en-US" dirty="0"/>
                    </a:p>
                  </a:txBody>
                  <a:tcPr/>
                </a:tc>
                <a:tc>
                  <a:txBody>
                    <a:bodyPr/>
                    <a:lstStyle/>
                    <a:p>
                      <a:r>
                        <a:rPr lang="en-US" dirty="0" smtClean="0"/>
                        <a:t>1.63</a:t>
                      </a:r>
                      <a:endParaRPr lang="en-US" dirty="0"/>
                    </a:p>
                  </a:txBody>
                  <a:tcPr/>
                </a:tc>
              </a:tr>
              <a:tr h="370840">
                <a:tc>
                  <a:txBody>
                    <a:bodyPr/>
                    <a:lstStyle/>
                    <a:p>
                      <a:r>
                        <a:rPr lang="en-US" dirty="0" smtClean="0"/>
                        <a:t>PTT</a:t>
                      </a:r>
                      <a:endParaRPr lang="en-US" dirty="0"/>
                    </a:p>
                  </a:txBody>
                  <a:tcPr/>
                </a:tc>
                <a:tc>
                  <a:txBody>
                    <a:bodyPr/>
                    <a:lstStyle/>
                    <a:p>
                      <a:r>
                        <a:rPr lang="en-US" dirty="0" smtClean="0"/>
                        <a:t>55</a:t>
                      </a:r>
                      <a:endParaRPr lang="en-US" dirty="0"/>
                    </a:p>
                  </a:txBody>
                  <a:tcPr/>
                </a:tc>
              </a:tr>
            </a:tbl>
          </a:graphicData>
        </a:graphic>
      </p:graphicFrame>
    </p:spTree>
    <p:extLst>
      <p:ext uri="{BB962C8B-B14F-4D97-AF65-F5344CB8AC3E}">
        <p14:creationId xmlns:p14="http://schemas.microsoft.com/office/powerpoint/2010/main" val="26422855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8735" y="1719263"/>
            <a:ext cx="8191930" cy="4406900"/>
          </a:xfrm>
        </p:spPr>
      </p:pic>
      <p:sp>
        <p:nvSpPr>
          <p:cNvPr id="2" name="Title 1"/>
          <p:cNvSpPr>
            <a:spLocks noGrp="1"/>
          </p:cNvSpPr>
          <p:nvPr>
            <p:ph type="title"/>
          </p:nvPr>
        </p:nvSpPr>
        <p:spPr/>
        <p:txBody>
          <a:bodyPr/>
          <a:lstStyle/>
          <a:p>
            <a:r>
              <a:rPr lang="en-US" dirty="0" smtClean="0">
                <a:latin typeface="Aharoni" panose="02010803020104030203" pitchFamily="2" charset="-79"/>
                <a:cs typeface="Aharoni" panose="02010803020104030203" pitchFamily="2" charset="-79"/>
              </a:rPr>
              <a:t>Initial ECG</a:t>
            </a:r>
            <a:endParaRPr lang="en-US"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18464140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2133600"/>
            <a:ext cx="3023328"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latin typeface="Aharoni" panose="02010803020104030203" pitchFamily="2" charset="-79"/>
                <a:cs typeface="Aharoni" panose="02010803020104030203" pitchFamily="2" charset="-79"/>
              </a:rPr>
              <a:t>BRAIN CT</a:t>
            </a:r>
            <a:endParaRPr lang="en-US" dirty="0">
              <a:latin typeface="Aharoni" panose="02010803020104030203" pitchFamily="2" charset="-79"/>
              <a:cs typeface="Aharoni" panose="02010803020104030203" pitchFamily="2" charset="-79"/>
            </a:endParaRPr>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39951" y="2133600"/>
            <a:ext cx="2681288"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00400" y="2133600"/>
            <a:ext cx="3005138"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70498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52401" y="1600200"/>
            <a:ext cx="2590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latin typeface="Aharoni" panose="02010803020104030203" pitchFamily="2" charset="-79"/>
                <a:cs typeface="Aharoni" panose="02010803020104030203" pitchFamily="2" charset="-79"/>
              </a:rPr>
              <a:t>CHEST CT</a:t>
            </a:r>
            <a:endParaRPr lang="en-US" dirty="0">
              <a:latin typeface="Aharoni" panose="02010803020104030203" pitchFamily="2" charset="-79"/>
              <a:cs typeface="Aharoni" panose="02010803020104030203" pitchFamily="2" charset="-79"/>
            </a:endParaRPr>
          </a:p>
        </p:txBody>
      </p:sp>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19400" y="1600200"/>
            <a:ext cx="3124201"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3542" y="1624781"/>
            <a:ext cx="28956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09829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tretch>
            <a:fillRect/>
          </a:stretch>
        </p:blipFill>
        <p:spPr bwMode="auto">
          <a:xfrm>
            <a:off x="304800" y="914400"/>
            <a:ext cx="84074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2932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2133600"/>
            <a:ext cx="2667000" cy="1828800"/>
          </a:xfrm>
        </p:spPr>
        <p:txBody>
          <a:bodyPr/>
          <a:lstStyle/>
          <a:p>
            <a:r>
              <a:rPr lang="en-US" sz="5400" dirty="0" smtClean="0"/>
              <a:t>Step 3</a:t>
            </a:r>
            <a:endParaRPr lang="en-US" sz="5400" dirty="0"/>
          </a:p>
        </p:txBody>
      </p:sp>
    </p:spTree>
    <p:extLst>
      <p:ext uri="{BB962C8B-B14F-4D97-AF65-F5344CB8AC3E}">
        <p14:creationId xmlns:p14="http://schemas.microsoft.com/office/powerpoint/2010/main" val="16174640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81000" y="1066800"/>
            <a:ext cx="8407400" cy="4406900"/>
          </a:xfrm>
        </p:spPr>
        <p:txBody>
          <a:bodyPr>
            <a:normAutofit lnSpcReduction="10000"/>
          </a:bodyPr>
          <a:lstStyle/>
          <a:p>
            <a:r>
              <a:rPr lang="en-US" sz="2400" dirty="0" smtClean="0">
                <a:latin typeface="+mj-lt"/>
              </a:rPr>
              <a:t>The patient underwent diagnostic and therapeutic </a:t>
            </a:r>
            <a:r>
              <a:rPr lang="en-US" sz="2400" dirty="0" err="1" smtClean="0">
                <a:latin typeface="+mj-lt"/>
              </a:rPr>
              <a:t>Thoracentesis</a:t>
            </a:r>
            <a:r>
              <a:rPr lang="en-US" sz="2400" dirty="0" smtClean="0">
                <a:latin typeface="+mj-lt"/>
              </a:rPr>
              <a:t>. Pleural fluid analysis was consistent with a </a:t>
            </a:r>
            <a:r>
              <a:rPr lang="en-US" sz="2400" dirty="0" err="1" smtClean="0">
                <a:latin typeface="+mj-lt"/>
              </a:rPr>
              <a:t>transudative</a:t>
            </a:r>
            <a:r>
              <a:rPr lang="en-US" sz="2400" dirty="0" smtClean="0">
                <a:latin typeface="+mj-lt"/>
              </a:rPr>
              <a:t> effusion. </a:t>
            </a:r>
            <a:endParaRPr lang="en-US" sz="2400" dirty="0" smtClean="0">
              <a:latin typeface="+mj-lt"/>
            </a:endParaRPr>
          </a:p>
          <a:p>
            <a:r>
              <a:rPr lang="en-US" sz="2400" dirty="0" smtClean="0">
                <a:latin typeface="+mj-lt"/>
              </a:rPr>
              <a:t>Gram </a:t>
            </a:r>
            <a:r>
              <a:rPr lang="en-US" sz="2400" dirty="0" smtClean="0">
                <a:latin typeface="+mj-lt"/>
              </a:rPr>
              <a:t>stain, acid-fast smear, and microbiological cultures were negative</a:t>
            </a:r>
            <a:r>
              <a:rPr lang="en-US" sz="2400" dirty="0" smtClean="0">
                <a:latin typeface="+mj-lt"/>
              </a:rPr>
              <a:t>.</a:t>
            </a:r>
          </a:p>
          <a:p>
            <a:pPr marL="45720" indent="0">
              <a:buNone/>
            </a:pPr>
            <a:r>
              <a:rPr lang="en-US" sz="2400" dirty="0" smtClean="0">
                <a:latin typeface="+mj-lt"/>
              </a:rPr>
              <a:t> </a:t>
            </a:r>
          </a:p>
          <a:p>
            <a:pPr marL="45720" indent="0">
              <a:buNone/>
            </a:pPr>
            <a:endParaRPr lang="en-US" sz="2400" dirty="0" smtClean="0">
              <a:latin typeface="+mj-lt"/>
            </a:endParaRPr>
          </a:p>
          <a:p>
            <a:r>
              <a:rPr lang="en-US" sz="2400" dirty="0" smtClean="0">
                <a:latin typeface="+mj-lt"/>
              </a:rPr>
              <a:t>An </a:t>
            </a:r>
            <a:r>
              <a:rPr lang="en-US" sz="2400" dirty="0" err="1" smtClean="0">
                <a:latin typeface="+mj-lt"/>
              </a:rPr>
              <a:t>Abdominopelvic</a:t>
            </a:r>
            <a:r>
              <a:rPr lang="en-US" sz="2400" dirty="0" smtClean="0">
                <a:latin typeface="+mj-lt"/>
              </a:rPr>
              <a:t> ultrasonography performed during the early days of hospitalization demonstrated mild-to-moderate free </a:t>
            </a:r>
            <a:r>
              <a:rPr lang="en-US" sz="2400" dirty="0" err="1" smtClean="0">
                <a:latin typeface="+mj-lt"/>
              </a:rPr>
              <a:t>Intraperitoneal</a:t>
            </a:r>
            <a:r>
              <a:rPr lang="en-US" sz="2400" dirty="0" smtClean="0">
                <a:latin typeface="+mj-lt"/>
              </a:rPr>
              <a:t> fluid</a:t>
            </a:r>
            <a:r>
              <a:rPr lang="en-US" dirty="0" smtClean="0"/>
              <a:t>.</a:t>
            </a:r>
            <a:endParaRPr lang="en-US" dirty="0"/>
          </a:p>
        </p:txBody>
      </p:sp>
    </p:spTree>
    <p:extLst>
      <p:ext uri="{BB962C8B-B14F-4D97-AF65-F5344CB8AC3E}">
        <p14:creationId xmlns:p14="http://schemas.microsoft.com/office/powerpoint/2010/main" val="16782285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04800" y="1295400"/>
            <a:ext cx="8407400" cy="4406900"/>
          </a:xfrm>
        </p:spPr>
        <p:txBody>
          <a:bodyPr>
            <a:normAutofit/>
          </a:bodyPr>
          <a:lstStyle/>
          <a:p>
            <a:r>
              <a:rPr lang="en-US" sz="2400" dirty="0" smtClean="0">
                <a:latin typeface="+mj-lt"/>
              </a:rPr>
              <a:t>Accordingly, diagnostic and therapeutic </a:t>
            </a:r>
            <a:r>
              <a:rPr lang="en-US" sz="2400" dirty="0" err="1" smtClean="0">
                <a:latin typeface="+mj-lt"/>
              </a:rPr>
              <a:t>paracentesis</a:t>
            </a:r>
            <a:r>
              <a:rPr lang="en-US" sz="2400" dirty="0" smtClean="0">
                <a:latin typeface="+mj-lt"/>
              </a:rPr>
              <a:t> was performed. </a:t>
            </a:r>
            <a:r>
              <a:rPr lang="en-US" sz="2400" dirty="0" err="1" smtClean="0">
                <a:latin typeface="+mj-lt"/>
              </a:rPr>
              <a:t>Ascitic</a:t>
            </a:r>
            <a:r>
              <a:rPr lang="en-US" sz="2400" dirty="0" smtClean="0">
                <a:latin typeface="+mj-lt"/>
              </a:rPr>
              <a:t> fluid analysis revealed a high serum–ascites albumin gradient (high-SAAG ascites</a:t>
            </a:r>
            <a:r>
              <a:rPr lang="en-US" sz="2400" dirty="0" smtClean="0">
                <a:latin typeface="+mj-lt"/>
              </a:rPr>
              <a:t>).</a:t>
            </a:r>
          </a:p>
          <a:p>
            <a:endParaRPr lang="en-US" sz="2400" dirty="0">
              <a:latin typeface="+mj-lt"/>
            </a:endParaRPr>
          </a:p>
          <a:p>
            <a:r>
              <a:rPr lang="en-US" sz="2400" dirty="0" smtClean="0">
                <a:latin typeface="+mj-lt"/>
              </a:rPr>
              <a:t> </a:t>
            </a:r>
            <a:r>
              <a:rPr lang="en-US" sz="2400" dirty="0" smtClean="0">
                <a:latin typeface="+mj-lt"/>
              </a:rPr>
              <a:t>Gram stain, acid-fast smear, and microbiological cultures were negative</a:t>
            </a:r>
            <a:r>
              <a:rPr lang="en-US" sz="2400" dirty="0" smtClean="0">
                <a:latin typeface="+mj-lt"/>
              </a:rPr>
              <a:t>.</a:t>
            </a:r>
            <a:endParaRPr lang="en-US" sz="2400" dirty="0">
              <a:latin typeface="+mj-lt"/>
            </a:endParaRPr>
          </a:p>
        </p:txBody>
      </p:sp>
    </p:spTree>
    <p:extLst>
      <p:ext uri="{BB962C8B-B14F-4D97-AF65-F5344CB8AC3E}">
        <p14:creationId xmlns:p14="http://schemas.microsoft.com/office/powerpoint/2010/main" val="36725293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55600"/>
            <a:ext cx="8382000" cy="1054100"/>
          </a:xfrm>
        </p:spPr>
        <p:txBody>
          <a:bodyPr>
            <a:normAutofit fontScale="90000"/>
          </a:bodyPr>
          <a:lstStyle/>
          <a:p>
            <a:r>
              <a:rPr lang="en-US" dirty="0" smtClean="0"/>
              <a:t/>
            </a:r>
            <a:br>
              <a:rPr lang="en-US" dirty="0" smtClean="0"/>
            </a:br>
            <a:r>
              <a:rPr lang="en-US" dirty="0" smtClean="0"/>
              <a:t/>
            </a:r>
            <a:br>
              <a:rPr lang="en-US" dirty="0" smtClean="0"/>
            </a:br>
            <a:endParaRPr lang="en-US" dirty="0"/>
          </a:p>
        </p:txBody>
      </p:sp>
      <p:sp>
        <p:nvSpPr>
          <p:cNvPr id="3" name="Content Placeholder 2"/>
          <p:cNvSpPr>
            <a:spLocks noGrp="1"/>
          </p:cNvSpPr>
          <p:nvPr>
            <p:ph sz="half" idx="4294967295"/>
          </p:nvPr>
        </p:nvSpPr>
        <p:spPr>
          <a:xfrm>
            <a:off x="304800" y="533400"/>
            <a:ext cx="4038600" cy="5715000"/>
          </a:xfrm>
        </p:spPr>
        <p:txBody>
          <a:bodyPr>
            <a:normAutofit fontScale="47500" lnSpcReduction="20000"/>
          </a:bodyPr>
          <a:lstStyle/>
          <a:p>
            <a:r>
              <a:rPr lang="en-US" sz="5100" b="1" dirty="0" smtClean="0"/>
              <a:t>Autoimmune Work-up</a:t>
            </a:r>
          </a:p>
          <a:p>
            <a:endParaRPr lang="en-US" dirty="0"/>
          </a:p>
          <a:p>
            <a:pPr>
              <a:buFont typeface="Wingdings" panose="05000000000000000000" pitchFamily="2" charset="2"/>
              <a:buChar char="§"/>
            </a:pPr>
            <a:r>
              <a:rPr lang="en-US" sz="3800" dirty="0" smtClean="0"/>
              <a:t>ANA              Negative</a:t>
            </a:r>
          </a:p>
          <a:p>
            <a:pPr>
              <a:buFont typeface="Wingdings" panose="05000000000000000000" pitchFamily="2" charset="2"/>
              <a:buChar char="§"/>
            </a:pPr>
            <a:r>
              <a:rPr lang="en-US" sz="3800" dirty="0" smtClean="0"/>
              <a:t>Anti-ds DNA   </a:t>
            </a:r>
            <a:r>
              <a:rPr lang="en-US" sz="3800" dirty="0" smtClean="0"/>
              <a:t>Negative</a:t>
            </a:r>
          </a:p>
          <a:p>
            <a:pPr>
              <a:buFont typeface="Wingdings" panose="05000000000000000000" pitchFamily="2" charset="2"/>
              <a:buChar char="§"/>
            </a:pPr>
            <a:r>
              <a:rPr lang="en-US" sz="3800" dirty="0" smtClean="0"/>
              <a:t>C3                Low</a:t>
            </a:r>
          </a:p>
          <a:p>
            <a:pPr>
              <a:buFont typeface="Wingdings" panose="05000000000000000000" pitchFamily="2" charset="2"/>
              <a:buChar char="§"/>
            </a:pPr>
            <a:r>
              <a:rPr lang="en-US" sz="3800" dirty="0" smtClean="0"/>
              <a:t>C4                Lower limit of      normal</a:t>
            </a:r>
          </a:p>
          <a:p>
            <a:pPr>
              <a:buFont typeface="Wingdings" panose="05000000000000000000" pitchFamily="2" charset="2"/>
              <a:buChar char="§"/>
            </a:pPr>
            <a:r>
              <a:rPr lang="en-US" sz="3800" dirty="0" smtClean="0"/>
              <a:t>CH50            Normal</a:t>
            </a:r>
          </a:p>
          <a:p>
            <a:pPr>
              <a:buFont typeface="Wingdings" panose="05000000000000000000" pitchFamily="2" charset="2"/>
              <a:buChar char="§"/>
            </a:pPr>
            <a:r>
              <a:rPr lang="en-US" sz="3800" dirty="0" smtClean="0"/>
              <a:t>C-ANCA         Negative</a:t>
            </a:r>
          </a:p>
          <a:p>
            <a:pPr>
              <a:buFont typeface="Wingdings" panose="05000000000000000000" pitchFamily="2" charset="2"/>
              <a:buChar char="§"/>
            </a:pPr>
            <a:r>
              <a:rPr lang="en-US" sz="3800" dirty="0" smtClean="0"/>
              <a:t>P-ANCA         Negative</a:t>
            </a:r>
          </a:p>
          <a:p>
            <a:pPr>
              <a:buFont typeface="Wingdings" panose="05000000000000000000" pitchFamily="2" charset="2"/>
              <a:buChar char="§"/>
            </a:pPr>
            <a:endParaRPr lang="en-US" sz="5100" dirty="0" smtClean="0"/>
          </a:p>
          <a:p>
            <a:r>
              <a:rPr lang="en-US" sz="5100" b="1" dirty="0" smtClean="0"/>
              <a:t>Additional Laboratory Findings</a:t>
            </a:r>
          </a:p>
          <a:p>
            <a:pPr>
              <a:buFont typeface="Wingdings" panose="05000000000000000000" pitchFamily="2" charset="2"/>
              <a:buChar char="§"/>
            </a:pPr>
            <a:r>
              <a:rPr lang="en-US" sz="3400" dirty="0" smtClean="0"/>
              <a:t>NT- pro BNP</a:t>
            </a:r>
            <a:r>
              <a:rPr lang="en-US" sz="3500" dirty="0" smtClean="0"/>
              <a:t>      </a:t>
            </a:r>
            <a:r>
              <a:rPr lang="en-US" sz="3500" dirty="0" smtClean="0"/>
              <a:t>9,000 </a:t>
            </a:r>
            <a:r>
              <a:rPr lang="en-US" sz="3500" dirty="0" err="1" smtClean="0"/>
              <a:t>pg</a:t>
            </a:r>
            <a:r>
              <a:rPr lang="en-US" sz="3500" dirty="0" smtClean="0"/>
              <a:t>/mL</a:t>
            </a:r>
          </a:p>
          <a:p>
            <a:pPr>
              <a:buFont typeface="Wingdings" panose="05000000000000000000" pitchFamily="2" charset="2"/>
              <a:buChar char="§"/>
            </a:pPr>
            <a:r>
              <a:rPr lang="en-US" sz="3500" dirty="0" smtClean="0"/>
              <a:t>Lactate         10 </a:t>
            </a:r>
            <a:r>
              <a:rPr lang="en-US" sz="3500" dirty="0" err="1" smtClean="0"/>
              <a:t>mmol</a:t>
            </a:r>
            <a:r>
              <a:rPr lang="en-US" sz="3500" dirty="0" smtClean="0"/>
              <a:t>/L</a:t>
            </a:r>
          </a:p>
          <a:p>
            <a:pPr>
              <a:buFont typeface="Wingdings" panose="05000000000000000000" pitchFamily="2" charset="2"/>
              <a:buChar char="§"/>
            </a:pPr>
            <a:r>
              <a:rPr lang="en-US" sz="3500" dirty="0" smtClean="0"/>
              <a:t>Ferritin         </a:t>
            </a:r>
            <a:r>
              <a:rPr lang="en-US" sz="3500" dirty="0" smtClean="0"/>
              <a:t>1382 </a:t>
            </a:r>
            <a:r>
              <a:rPr lang="en-US" sz="3500" dirty="0" err="1" smtClean="0"/>
              <a:t>ng</a:t>
            </a:r>
            <a:r>
              <a:rPr lang="en-US" sz="3500" dirty="0" smtClean="0"/>
              <a:t>/mL</a:t>
            </a:r>
          </a:p>
          <a:p>
            <a:pPr>
              <a:buFont typeface="Wingdings" panose="05000000000000000000" pitchFamily="2" charset="2"/>
              <a:buChar char="§"/>
            </a:pPr>
            <a:r>
              <a:rPr lang="en-US" sz="3500" dirty="0" smtClean="0"/>
              <a:t>Serum Iron    40 µg/</a:t>
            </a:r>
            <a:r>
              <a:rPr lang="en-US" sz="3500" dirty="0" err="1" smtClean="0"/>
              <a:t>dL</a:t>
            </a:r>
            <a:endParaRPr lang="en-US" sz="3500" dirty="0" smtClean="0"/>
          </a:p>
          <a:p>
            <a:pPr>
              <a:buFont typeface="Wingdings" panose="05000000000000000000" pitchFamily="2" charset="2"/>
              <a:buChar char="§"/>
            </a:pPr>
            <a:r>
              <a:rPr lang="en-US" sz="3500" dirty="0" smtClean="0"/>
              <a:t>TIBC              150 µg/</a:t>
            </a:r>
            <a:r>
              <a:rPr lang="en-US" sz="3500" dirty="0" err="1" smtClean="0"/>
              <a:t>dL</a:t>
            </a:r>
            <a:endParaRPr lang="en-US" sz="3500" dirty="0" smtClean="0"/>
          </a:p>
          <a:p>
            <a:pPr>
              <a:buFont typeface="Wingdings" panose="05000000000000000000" pitchFamily="2" charset="2"/>
              <a:buChar char="§"/>
            </a:pPr>
            <a:r>
              <a:rPr lang="en-US" sz="3500" dirty="0" smtClean="0"/>
              <a:t>Total T4         Normal</a:t>
            </a:r>
          </a:p>
          <a:p>
            <a:pPr>
              <a:buFont typeface="Wingdings" panose="05000000000000000000" pitchFamily="2" charset="2"/>
              <a:buChar char="§"/>
            </a:pPr>
            <a:r>
              <a:rPr lang="en-US" sz="3500" dirty="0" smtClean="0"/>
              <a:t>B/C        </a:t>
            </a:r>
            <a:r>
              <a:rPr lang="en-US" sz="3500" dirty="0" err="1" smtClean="0"/>
              <a:t>Klebsiella</a:t>
            </a:r>
            <a:r>
              <a:rPr lang="en-US" sz="3500" dirty="0" smtClean="0"/>
              <a:t> </a:t>
            </a:r>
            <a:r>
              <a:rPr lang="en-US" sz="3500" dirty="0" err="1" smtClean="0"/>
              <a:t>pneumoniae</a:t>
            </a:r>
            <a:endParaRPr lang="en-US" sz="3500" dirty="0" smtClean="0"/>
          </a:p>
          <a:p>
            <a:pPr>
              <a:buFont typeface="Wingdings" panose="05000000000000000000" pitchFamily="2" charset="2"/>
              <a:buChar char="§"/>
            </a:pPr>
            <a:endParaRPr lang="en-US" dirty="0" smtClean="0"/>
          </a:p>
          <a:p>
            <a:pPr>
              <a:buFont typeface="Wingdings" panose="05000000000000000000" pitchFamily="2" charset="2"/>
              <a:buChar char="§"/>
            </a:pPr>
            <a:endParaRPr lang="en-US" dirty="0"/>
          </a:p>
        </p:txBody>
      </p:sp>
      <p:sp>
        <p:nvSpPr>
          <p:cNvPr id="4" name="Content Placeholder 3"/>
          <p:cNvSpPr>
            <a:spLocks noGrp="1"/>
          </p:cNvSpPr>
          <p:nvPr>
            <p:ph sz="half" idx="4294967295"/>
          </p:nvPr>
        </p:nvSpPr>
        <p:spPr>
          <a:xfrm>
            <a:off x="4648200" y="609600"/>
            <a:ext cx="4038600" cy="5440363"/>
          </a:xfrm>
        </p:spPr>
        <p:txBody>
          <a:bodyPr>
            <a:normAutofit/>
          </a:bodyPr>
          <a:lstStyle/>
          <a:p>
            <a:r>
              <a:rPr lang="en-US" sz="2800" b="1" dirty="0" smtClean="0">
                <a:latin typeface="+mj-lt"/>
              </a:rPr>
              <a:t>Infectious Work-up</a:t>
            </a:r>
          </a:p>
          <a:p>
            <a:endParaRPr lang="en-US" dirty="0" smtClean="0"/>
          </a:p>
          <a:p>
            <a:pPr>
              <a:buFont typeface="Wingdings" panose="05000000000000000000" pitchFamily="2" charset="2"/>
              <a:buChar char="§"/>
            </a:pPr>
            <a:r>
              <a:rPr lang="en-US" sz="1600" dirty="0" smtClean="0">
                <a:latin typeface="+mj-lt"/>
              </a:rPr>
              <a:t>SARS-CoV-2 PCR</a:t>
            </a:r>
            <a:r>
              <a:rPr lang="en-US" sz="1600" dirty="0">
                <a:latin typeface="+mj-lt"/>
              </a:rPr>
              <a:t> </a:t>
            </a:r>
            <a:r>
              <a:rPr lang="en-US" sz="1600" dirty="0" smtClean="0">
                <a:latin typeface="+mj-lt"/>
              </a:rPr>
              <a:t>     Negative</a:t>
            </a:r>
          </a:p>
          <a:p>
            <a:pPr>
              <a:buFont typeface="Wingdings" panose="05000000000000000000" pitchFamily="2" charset="2"/>
              <a:buChar char="§"/>
            </a:pPr>
            <a:r>
              <a:rPr lang="en-US" sz="1600" dirty="0" smtClean="0">
                <a:latin typeface="+mj-lt"/>
              </a:rPr>
              <a:t>Influenza PCR          Negative</a:t>
            </a:r>
          </a:p>
          <a:p>
            <a:pPr>
              <a:buFont typeface="Wingdings" panose="05000000000000000000" pitchFamily="2" charset="2"/>
              <a:buChar char="§"/>
            </a:pPr>
            <a:r>
              <a:rPr lang="en-US" sz="1600" dirty="0" smtClean="0">
                <a:latin typeface="+mj-lt"/>
              </a:rPr>
              <a:t>RSV PCR                  Negative</a:t>
            </a:r>
          </a:p>
          <a:p>
            <a:pPr>
              <a:buFont typeface="Wingdings" panose="05000000000000000000" pitchFamily="2" charset="2"/>
              <a:buChar char="§"/>
            </a:pPr>
            <a:r>
              <a:rPr lang="en-US" sz="1600" dirty="0" smtClean="0">
                <a:latin typeface="+mj-lt"/>
              </a:rPr>
              <a:t>HIV                          Negative</a:t>
            </a:r>
          </a:p>
          <a:p>
            <a:pPr>
              <a:buFont typeface="Wingdings" panose="05000000000000000000" pitchFamily="2" charset="2"/>
              <a:buChar char="§"/>
            </a:pPr>
            <a:r>
              <a:rPr lang="en-US" sz="1600" dirty="0" smtClean="0">
                <a:latin typeface="+mj-lt"/>
              </a:rPr>
              <a:t>HBs Ag                     </a:t>
            </a:r>
            <a:r>
              <a:rPr lang="en-US" sz="1600" dirty="0" smtClean="0">
                <a:latin typeface="+mj-lt"/>
              </a:rPr>
              <a:t>Negative</a:t>
            </a:r>
          </a:p>
          <a:p>
            <a:pPr>
              <a:buFont typeface="Wingdings" panose="05000000000000000000" pitchFamily="2" charset="2"/>
              <a:buChar char="§"/>
            </a:pPr>
            <a:r>
              <a:rPr lang="en-US" sz="1600" dirty="0" smtClean="0">
                <a:latin typeface="+mj-lt"/>
              </a:rPr>
              <a:t>Anti-HCV                  Negative</a:t>
            </a:r>
          </a:p>
          <a:p>
            <a:pPr>
              <a:buFont typeface="Wingdings" panose="05000000000000000000" pitchFamily="2" charset="2"/>
              <a:buChar char="§"/>
            </a:pPr>
            <a:r>
              <a:rPr lang="en-US" sz="1600" dirty="0" smtClean="0">
                <a:latin typeface="+mj-lt"/>
              </a:rPr>
              <a:t>Fluid ADA                  1.6</a:t>
            </a:r>
          </a:p>
          <a:p>
            <a:pPr>
              <a:buFont typeface="Wingdings" panose="05000000000000000000" pitchFamily="2" charset="2"/>
              <a:buChar char="§"/>
            </a:pPr>
            <a:endParaRPr lang="en-US" dirty="0"/>
          </a:p>
        </p:txBody>
      </p:sp>
    </p:spTree>
    <p:extLst>
      <p:ext uri="{BB962C8B-B14F-4D97-AF65-F5344CB8AC3E}">
        <p14:creationId xmlns:p14="http://schemas.microsoft.com/office/powerpoint/2010/main" val="36208437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tretch>
            <a:fillRect/>
          </a:stretch>
        </p:blipFill>
        <p:spPr bwMode="auto">
          <a:xfrm>
            <a:off x="228600" y="0"/>
            <a:ext cx="86868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58408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tretch>
            <a:fillRect/>
          </a:stretch>
        </p:blipFill>
        <p:spPr bwMode="auto">
          <a:xfrm>
            <a:off x="381000" y="228600"/>
            <a:ext cx="8305800" cy="624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1024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tretch>
            <a:fillRect/>
          </a:stretch>
        </p:blipFill>
        <p:spPr bwMode="auto">
          <a:xfrm>
            <a:off x="381001" y="304800"/>
            <a:ext cx="8305799" cy="624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9384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tretch>
            <a:fillRect/>
          </a:stretch>
        </p:blipFill>
        <p:spPr bwMode="auto">
          <a:xfrm>
            <a:off x="736600" y="533400"/>
            <a:ext cx="7721600" cy="5386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98079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1981200"/>
            <a:ext cx="2895600" cy="1828800"/>
          </a:xfrm>
        </p:spPr>
        <p:txBody>
          <a:bodyPr/>
          <a:lstStyle/>
          <a:p>
            <a:r>
              <a:rPr lang="en-US" sz="5400" dirty="0" smtClean="0"/>
              <a:t>Step 4</a:t>
            </a:r>
            <a:endParaRPr lang="en-US" sz="5400" dirty="0"/>
          </a:p>
        </p:txBody>
      </p:sp>
    </p:spTree>
    <p:extLst>
      <p:ext uri="{BB962C8B-B14F-4D97-AF65-F5344CB8AC3E}">
        <p14:creationId xmlns:p14="http://schemas.microsoft.com/office/powerpoint/2010/main" val="91981307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Grp="1" noChangeAspect="1" noChangeArrowheads="1"/>
          </p:cNvPicPr>
          <p:nvPr>
            <p:ph idx="4294967295"/>
          </p:nvPr>
        </p:nvPicPr>
        <p:blipFill>
          <a:blip r:embed="rId2" cstate="print">
            <a:extLst>
              <a:ext uri="{28A0092B-C50C-407E-A947-70E740481C1C}">
                <a14:useLocalDpi xmlns:a14="http://schemas.microsoft.com/office/drawing/2010/main" val="0"/>
              </a:ext>
            </a:extLst>
          </a:blip>
          <a:stretch>
            <a:fillRect/>
          </a:stretch>
        </p:blipFill>
        <p:spPr bwMode="auto">
          <a:xfrm>
            <a:off x="457201" y="228600"/>
            <a:ext cx="8229599" cy="632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385759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tretch>
            <a:fillRect/>
          </a:stretch>
        </p:blipFill>
        <p:spPr bwMode="auto">
          <a:xfrm>
            <a:off x="533401" y="304800"/>
            <a:ext cx="8000999"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14186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0" indent="0">
              <a:buNone/>
            </a:pPr>
            <a:r>
              <a:rPr lang="en-US" sz="1800" dirty="0" smtClean="0">
                <a:latin typeface="+mj-lt"/>
              </a:rPr>
              <a:t>The patient underwent multiple sessions of hemodialysis during hospitalization without significant clinical or laboratory improvement.</a:t>
            </a:r>
          </a:p>
          <a:p>
            <a:pPr marL="0" indent="0">
              <a:buNone/>
            </a:pPr>
            <a:r>
              <a:rPr lang="en-US" sz="1800" dirty="0" smtClean="0">
                <a:latin typeface="+mj-lt"/>
              </a:rPr>
              <a:t>During the hospital course, he developed progressive abdominal pain, abdominal distension, and intolerance to oral intake.</a:t>
            </a:r>
          </a:p>
          <a:p>
            <a:pPr marL="0" indent="0">
              <a:buNone/>
            </a:pPr>
            <a:r>
              <a:rPr lang="en-US" sz="1800" dirty="0" smtClean="0">
                <a:latin typeface="+mj-lt"/>
              </a:rPr>
              <a:t>Repeated General Surgery consultations were requested.</a:t>
            </a:r>
          </a:p>
          <a:p>
            <a:pPr marL="0" indent="0">
              <a:buNone/>
            </a:pPr>
            <a:r>
              <a:rPr lang="en-US" sz="1800" dirty="0" err="1" smtClean="0">
                <a:latin typeface="+mj-lt"/>
              </a:rPr>
              <a:t>Abdominopelvic</a:t>
            </a:r>
            <a:r>
              <a:rPr lang="en-US" sz="1800" dirty="0" smtClean="0">
                <a:latin typeface="+mj-lt"/>
              </a:rPr>
              <a:t> CT revealed findings consistent with small bowel ischemia, necrosis, and perforation.</a:t>
            </a:r>
          </a:p>
          <a:p>
            <a:pPr marL="0" indent="0">
              <a:buNone/>
            </a:pPr>
            <a:endParaRPr lang="en-US" sz="1800" dirty="0" smtClean="0">
              <a:latin typeface="+mj-lt"/>
            </a:endParaRPr>
          </a:p>
          <a:p>
            <a:pPr marL="0" indent="0">
              <a:buNone/>
            </a:pPr>
            <a:r>
              <a:rPr lang="en-US" sz="1800" dirty="0" smtClean="0">
                <a:latin typeface="+mj-lt"/>
              </a:rPr>
              <a:t>The patient underwent exploratory laparotomy with small bowel resection, followed by a planned second-look laparotomy.</a:t>
            </a:r>
          </a:p>
          <a:p>
            <a:pPr marL="0" indent="0">
              <a:buNone/>
            </a:pPr>
            <a:r>
              <a:rPr lang="en-US" sz="1800" dirty="0" smtClean="0">
                <a:latin typeface="+mj-lt"/>
              </a:rPr>
              <a:t>Postoperatively, he remained in the ICU, requiring TPN, multiple PRBC transfusions, and repeated hemodialysis. Electrolyte abnormalities were corrected during the ICU stay. Despite intensive supportive care, he developed recurrent deterioration of consciousness, required re-intubation and mechanical ventilation.</a:t>
            </a:r>
            <a:endParaRPr lang="en-US" sz="1800" dirty="0">
              <a:latin typeface="+mj-lt"/>
            </a:endParaRPr>
          </a:p>
        </p:txBody>
      </p:sp>
      <p:sp>
        <p:nvSpPr>
          <p:cNvPr id="2" name="Title 1"/>
          <p:cNvSpPr>
            <a:spLocks noGrp="1"/>
          </p:cNvSpPr>
          <p:nvPr>
            <p:ph type="title"/>
          </p:nvPr>
        </p:nvSpPr>
        <p:spPr/>
        <p:txBody>
          <a:bodyPr/>
          <a:lstStyle/>
          <a:p>
            <a:r>
              <a:rPr lang="en-US" dirty="0" smtClean="0">
                <a:latin typeface="Aharoni" panose="02010803020104030203" pitchFamily="2" charset="-79"/>
                <a:cs typeface="Aharoni" panose="02010803020104030203" pitchFamily="2" charset="-79"/>
              </a:rPr>
              <a:t>Hospital Course</a:t>
            </a:r>
            <a:endParaRPr lang="en-US"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29934444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endParaRPr lang="en-US" dirty="0"/>
          </a:p>
        </p:txBody>
      </p:sp>
      <p:sp>
        <p:nvSpPr>
          <p:cNvPr id="7" name="Text Placeholder 6"/>
          <p:cNvSpPr>
            <a:spLocks noGrp="1"/>
          </p:cNvSpPr>
          <p:nvPr>
            <p:ph type="body" sz="quarter" idx="3"/>
          </p:nvPr>
        </p:nvSpPr>
        <p:spPr/>
        <p:txBody>
          <a:bodyPr/>
          <a:lstStyle/>
          <a:p>
            <a:endParaRPr lang="en-US"/>
          </a:p>
        </p:txBody>
      </p:sp>
      <p:sp>
        <p:nvSpPr>
          <p:cNvPr id="4" name="Title 3"/>
          <p:cNvSpPr>
            <a:spLocks noGrp="1"/>
          </p:cNvSpPr>
          <p:nvPr>
            <p:ph type="title"/>
          </p:nvPr>
        </p:nvSpPr>
        <p:spPr/>
        <p:txBody>
          <a:bodyPr/>
          <a:lstStyle/>
          <a:p>
            <a:r>
              <a:rPr lang="en-US" dirty="0" smtClean="0"/>
              <a:t>Pathology and cytology</a:t>
            </a:r>
            <a:endParaRPr lang="en-US" dirty="0"/>
          </a:p>
        </p:txBody>
      </p:sp>
      <p:pic>
        <p:nvPicPr>
          <p:cNvPr id="1331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003" y="1676400"/>
            <a:ext cx="4119797"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7" name="Picture 5"/>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648200" y="1676400"/>
            <a:ext cx="419100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6002" y="4388370"/>
            <a:ext cx="4119797" cy="2241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9" name="Picture 7"/>
          <p:cNvPicPr>
            <a:picLocks noGrp="1" noChangeAspect="1" noChangeArrowheads="1"/>
          </p:cNvPicPr>
          <p:nvPr>
            <p:ph sz="quarter" idx="4"/>
          </p:nvPr>
        </p:nvPicPr>
        <p:blipFill>
          <a:blip r:embed="rId5">
            <a:extLst>
              <a:ext uri="{28A0092B-C50C-407E-A947-70E740481C1C}">
                <a14:useLocalDpi xmlns:a14="http://schemas.microsoft.com/office/drawing/2010/main" val="0"/>
              </a:ext>
            </a:extLst>
          </a:blip>
          <a:srcRect/>
          <a:stretch>
            <a:fillRect/>
          </a:stretch>
        </p:blipFill>
        <p:spPr bwMode="auto">
          <a:xfrm>
            <a:off x="4648200" y="4388371"/>
            <a:ext cx="4194175" cy="2222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009079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endParaRPr lang="en-US" dirty="0" smtClean="0">
              <a:latin typeface="Aharoni" panose="02010803020104030203" pitchFamily="2" charset="-79"/>
              <a:cs typeface="Aharoni" panose="02010803020104030203" pitchFamily="2" charset="-79"/>
            </a:endParaRPr>
          </a:p>
          <a:p>
            <a:pPr marL="0" indent="0" algn="ctr">
              <a:buNone/>
            </a:pPr>
            <a:endParaRPr lang="en-US" dirty="0">
              <a:latin typeface="Aharoni" panose="02010803020104030203" pitchFamily="2" charset="-79"/>
              <a:cs typeface="Aharoni" panose="02010803020104030203" pitchFamily="2" charset="-79"/>
            </a:endParaRPr>
          </a:p>
          <a:p>
            <a:pPr marL="0" indent="0" algn="ctr">
              <a:buNone/>
            </a:pPr>
            <a:r>
              <a:rPr lang="en-US" sz="2400" dirty="0" smtClean="0">
                <a:latin typeface="+mj-lt"/>
                <a:cs typeface="Aharoni" panose="02010803020104030203" pitchFamily="2" charset="-79"/>
              </a:rPr>
              <a:t>Multiple systemic </a:t>
            </a:r>
            <a:r>
              <a:rPr lang="en-US" sz="2400" dirty="0" err="1" smtClean="0">
                <a:latin typeface="+mj-lt"/>
                <a:cs typeface="Aharoni" panose="02010803020104030203" pitchFamily="2" charset="-79"/>
              </a:rPr>
              <a:t>thrombosisis</a:t>
            </a:r>
            <a:r>
              <a:rPr lang="en-US" sz="2400" dirty="0" smtClean="0">
                <a:latin typeface="+mj-lt"/>
                <a:cs typeface="Aharoni" panose="02010803020104030203" pitchFamily="2" charset="-79"/>
              </a:rPr>
              <a:t> </a:t>
            </a:r>
            <a:r>
              <a:rPr lang="en-US" sz="2400" dirty="0" err="1" smtClean="0">
                <a:latin typeface="+mj-lt"/>
                <a:cs typeface="Aharoni" panose="02010803020104030203" pitchFamily="2" charset="-79"/>
              </a:rPr>
              <a:t>secondry</a:t>
            </a:r>
            <a:r>
              <a:rPr lang="en-US" sz="2400" dirty="0" smtClean="0">
                <a:latin typeface="+mj-lt"/>
                <a:cs typeface="Aharoni" panose="02010803020104030203" pitchFamily="2" charset="-79"/>
              </a:rPr>
              <a:t> to infection </a:t>
            </a:r>
          </a:p>
          <a:p>
            <a:pPr marL="0" indent="0" algn="ctr">
              <a:buNone/>
            </a:pPr>
            <a:endParaRPr lang="en-US" sz="2400" dirty="0">
              <a:latin typeface="+mj-lt"/>
              <a:cs typeface="Aharoni" panose="02010803020104030203" pitchFamily="2" charset="-79"/>
            </a:endParaRPr>
          </a:p>
          <a:p>
            <a:pPr marL="0" indent="0" algn="ctr">
              <a:buNone/>
            </a:pPr>
            <a:endParaRPr lang="en-US" sz="2400" dirty="0">
              <a:latin typeface="+mj-lt"/>
              <a:cs typeface="Aharoni" panose="02010803020104030203" pitchFamily="2" charset="-79"/>
            </a:endParaRPr>
          </a:p>
          <a:p>
            <a:pPr marL="0" indent="0" algn="ctr">
              <a:buNone/>
            </a:pPr>
            <a:r>
              <a:rPr lang="en-US" sz="2400" dirty="0" smtClean="0">
                <a:latin typeface="+mj-lt"/>
                <a:cs typeface="Aharoni" panose="02010803020104030203" pitchFamily="2" charset="-79"/>
              </a:rPr>
              <a:t>(</a:t>
            </a:r>
            <a:r>
              <a:rPr lang="en-US" sz="2400" dirty="0" err="1" smtClean="0">
                <a:latin typeface="+mj-lt"/>
                <a:cs typeface="Aharoni" panose="02010803020104030203" pitchFamily="2" charset="-79"/>
              </a:rPr>
              <a:t>covid</a:t>
            </a:r>
            <a:r>
              <a:rPr lang="en-US" sz="2400" dirty="0" smtClean="0">
                <a:latin typeface="+mj-lt"/>
                <a:cs typeface="Aharoni" panose="02010803020104030203" pitchFamily="2" charset="-79"/>
              </a:rPr>
              <a:t> 19 –associated coagulopathy ??)</a:t>
            </a:r>
          </a:p>
        </p:txBody>
      </p:sp>
      <p:sp>
        <p:nvSpPr>
          <p:cNvPr id="2" name="Title 1"/>
          <p:cNvSpPr>
            <a:spLocks noGrp="1"/>
          </p:cNvSpPr>
          <p:nvPr>
            <p:ph type="title"/>
          </p:nvPr>
        </p:nvSpPr>
        <p:spPr/>
        <p:txBody>
          <a:bodyPr/>
          <a:lstStyle/>
          <a:p>
            <a:r>
              <a:rPr lang="en-US" dirty="0" smtClean="0">
                <a:latin typeface="Aharoni" panose="02010803020104030203" pitchFamily="2" charset="-79"/>
                <a:cs typeface="Aharoni" panose="02010803020104030203" pitchFamily="2" charset="-79"/>
              </a:rPr>
              <a:t>FINAL DIAGNOSIS</a:t>
            </a:r>
            <a:endParaRPr lang="en-US"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11833627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11836" y="1752600"/>
            <a:ext cx="7239000" cy="3046988"/>
          </a:xfrm>
          <a:prstGeom prst="rect">
            <a:avLst/>
          </a:prstGeom>
        </p:spPr>
        <p:txBody>
          <a:bodyPr wrap="square">
            <a:spAutoFit/>
          </a:bodyPr>
          <a:lstStyle/>
          <a:p>
            <a:r>
              <a:rPr lang="en-US" sz="4800" b="1" dirty="0" smtClean="0">
                <a:latin typeface="Amazone BT" panose="03020702040507090A04" pitchFamily="66" charset="0"/>
              </a:rPr>
              <a:t>"Common diseases present uncommonly, and uncommon diseases may hide behind common symptoms."</a:t>
            </a:r>
            <a:endParaRPr lang="en-US" sz="4800" b="1" dirty="0">
              <a:latin typeface="Amazone BT" panose="03020702040507090A04" pitchFamily="66" charset="0"/>
            </a:endParaRPr>
          </a:p>
        </p:txBody>
      </p:sp>
    </p:spTree>
    <p:extLst>
      <p:ext uri="{BB962C8B-B14F-4D97-AF65-F5344CB8AC3E}">
        <p14:creationId xmlns:p14="http://schemas.microsoft.com/office/powerpoint/2010/main" val="139400583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373</TotalTime>
  <Words>912</Words>
  <Application>Microsoft Office PowerPoint</Application>
  <PresentationFormat>On-screen Show (4:3)</PresentationFormat>
  <Paragraphs>226</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Grid</vt:lpstr>
      <vt:lpstr>PowerPoint Presentation</vt:lpstr>
      <vt:lpstr>Step 1</vt:lpstr>
      <vt:lpstr>Chief Complaint</vt:lpstr>
      <vt:lpstr>Present illness</vt:lpstr>
      <vt:lpstr>Present illness</vt:lpstr>
      <vt:lpstr>Present illness</vt:lpstr>
      <vt:lpstr>Present illness</vt:lpstr>
      <vt:lpstr>history</vt:lpstr>
      <vt:lpstr>history</vt:lpstr>
      <vt:lpstr>Physical Examination</vt:lpstr>
      <vt:lpstr>Physical Examination</vt:lpstr>
      <vt:lpstr>Physical Examination</vt:lpstr>
      <vt:lpstr>Physical Examination</vt:lpstr>
      <vt:lpstr>Problem  List</vt:lpstr>
      <vt:lpstr>step 2</vt:lpstr>
      <vt:lpstr>Initial Laboratory Findings Writing </vt:lpstr>
      <vt:lpstr>Initial Laboratory Findings Writing </vt:lpstr>
      <vt:lpstr>Initial ECG</vt:lpstr>
      <vt:lpstr>BRAIN CT</vt:lpstr>
      <vt:lpstr>CHEST CT</vt:lpstr>
      <vt:lpstr>PowerPoint Presentation</vt:lpstr>
      <vt:lpstr>Step 3</vt:lpstr>
      <vt:lpstr>PowerPoint Presentation</vt:lpstr>
      <vt:lpstr>PowerPoint Presentation</vt:lpstr>
      <vt:lpstr>  </vt:lpstr>
      <vt:lpstr>PowerPoint Presentation</vt:lpstr>
      <vt:lpstr>PowerPoint Presentation</vt:lpstr>
      <vt:lpstr>PowerPoint Presentation</vt:lpstr>
      <vt:lpstr>PowerPoint Presentation</vt:lpstr>
      <vt:lpstr>Step 4</vt:lpstr>
      <vt:lpstr>PowerPoint Presentation</vt:lpstr>
      <vt:lpstr>PowerPoint Presentation</vt:lpstr>
      <vt:lpstr>Hospital Course</vt:lpstr>
      <vt:lpstr>Pathology and cytology</vt:lpstr>
      <vt:lpstr>FINAL DIAGNOSIS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AK</dc:creator>
  <cp:lastModifiedBy>AK</cp:lastModifiedBy>
  <cp:revision>57</cp:revision>
  <dcterms:created xsi:type="dcterms:W3CDTF">2026-06-28T17:12:57Z</dcterms:created>
  <dcterms:modified xsi:type="dcterms:W3CDTF">2026-06-28T23:53:55Z</dcterms:modified>
</cp:coreProperties>
</file>